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77" r:id="rId1"/>
  </p:sldMasterIdLst>
  <p:notesMasterIdLst>
    <p:notesMasterId r:id="rId9"/>
  </p:notesMasterIdLst>
  <p:sldIdLst>
    <p:sldId id="257" r:id="rId2"/>
    <p:sldId id="641" r:id="rId3"/>
    <p:sldId id="648" r:id="rId4"/>
    <p:sldId id="642" r:id="rId5"/>
    <p:sldId id="646" r:id="rId6"/>
    <p:sldId id="645" r:id="rId7"/>
    <p:sldId id="647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70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 showGuides="1">
      <p:cViewPr>
        <p:scale>
          <a:sx n="65" d="100"/>
          <a:sy n="65" d="100"/>
        </p:scale>
        <p:origin x="-128" y="-6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interSettings" Target="printerSettings/printerSettings1.bin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6EE796-8BB9-8E40-BF38-D52FCB9B1618}" type="datetimeFigureOut">
              <a:rPr lang="en-US" smtClean="0"/>
              <a:t>3/19/14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EE6601-88E3-EE42-92CE-0AEC8762A5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54668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 anchor="t">
            <a:normAutofit/>
          </a:bodyPr>
          <a:lstStyle>
            <a:lvl1pPr marL="0" indent="0" algn="ctr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DB3CC-F982-40F9-8DD6-BCC9AFBF44BD}" type="datetime1">
              <a:rPr lang="en-US" smtClean="0"/>
              <a:pPr/>
              <a:t>3/19/14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B1FEA-406A-7749-A5C3-DDCB5F67A4C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CBC95-73C3-6940-8688-C6D4C3AD3A7E}" type="datetimeFigureOut">
              <a:rPr lang="en-US" smtClean="0"/>
              <a:pPr/>
              <a:t>3/19/14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24B31-E22C-0B4E-9FBB-D92B9D6F3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CBC95-73C3-6940-8688-C6D4C3AD3A7E}" type="datetimeFigureOut">
              <a:rPr lang="en-US" smtClean="0"/>
              <a:pPr/>
              <a:t>3/19/14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24B31-E22C-0B4E-9FBB-D92B9D6F3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CBC95-73C3-6940-8688-C6D4C3AD3A7E}" type="datetimeFigureOut">
              <a:rPr lang="en-US" smtClean="0"/>
              <a:pPr/>
              <a:t>3/19/14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24B31-E22C-0B4E-9FBB-D92B9D6F3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DAE5B-B07C-441A-8026-C23A427A74DC}" type="datetime1">
              <a:rPr lang="en-US" smtClean="0"/>
              <a:pPr/>
              <a:t>3/19/14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B1FEA-406A-7749-A5C3-DDCB5F67A4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CBC95-73C3-6940-8688-C6D4C3AD3A7E}" type="datetimeFigureOut">
              <a:rPr lang="en-US" smtClean="0"/>
              <a:pPr/>
              <a:t>3/19/14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24B31-E22C-0B4E-9FBB-D92B9D6F3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t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t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CBC95-73C3-6940-8688-C6D4C3AD3A7E}" type="datetimeFigureOut">
              <a:rPr lang="en-US" smtClean="0"/>
              <a:pPr/>
              <a:t>3/19/14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24B31-E22C-0B4E-9FBB-D92B9D6F3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CBC95-73C3-6940-8688-C6D4C3AD3A7E}" type="datetimeFigureOut">
              <a:rPr lang="en-US" smtClean="0"/>
              <a:pPr/>
              <a:t>3/19/14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24B31-E22C-0B4E-9FBB-D92B9D6F3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CBC95-73C3-6940-8688-C6D4C3AD3A7E}" type="datetimeFigureOut">
              <a:rPr lang="en-US" smtClean="0"/>
              <a:pPr/>
              <a:t>3/19/14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24B31-E22C-0B4E-9FBB-D92B9D6F3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CBC95-73C3-6940-8688-C6D4C3AD3A7E}" type="datetimeFigureOut">
              <a:rPr lang="en-US" smtClean="0"/>
              <a:pPr/>
              <a:t>3/19/14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24B31-E22C-0B4E-9FBB-D92B9D6F3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 anchor="t"/>
          <a:lstStyle>
            <a:lvl1pPr marL="0" indent="0">
              <a:buNone/>
              <a:defRPr sz="1400">
                <a:solidFill>
                  <a:schemeClr val="accent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CBC95-73C3-6940-8688-C6D4C3AD3A7E}" type="datetimeFigureOut">
              <a:rPr lang="en-US" smtClean="0"/>
              <a:pPr/>
              <a:t>3/19/14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24B31-E22C-0B4E-9FBB-D92B9D6F3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CBC95-73C3-6940-8688-C6D4C3AD3A7E}" type="datetimeFigureOut">
              <a:rPr lang="en-US" smtClean="0"/>
              <a:pPr/>
              <a:t>3/19/14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524B31-E22C-0B4E-9FBB-D92B9D6F3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78" r:id="rId1"/>
    <p:sldLayoutId id="2147483779" r:id="rId2"/>
    <p:sldLayoutId id="2147483780" r:id="rId3"/>
    <p:sldLayoutId id="2147483781" r:id="rId4"/>
    <p:sldLayoutId id="2147483782" r:id="rId5"/>
    <p:sldLayoutId id="2147483783" r:id="rId6"/>
    <p:sldLayoutId id="2147483784" r:id="rId7"/>
    <p:sldLayoutId id="2147483785" r:id="rId8"/>
    <p:sldLayoutId id="2147483786" r:id="rId9"/>
    <p:sldLayoutId id="2147483787" r:id="rId10"/>
    <p:sldLayoutId id="2147483788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50000"/>
            <a:lumOff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Subtitle 2"/>
          <p:cNvSpPr>
            <a:spLocks noGrp="1"/>
          </p:cNvSpPr>
          <p:nvPr>
            <p:ph type="subTitle" idx="1"/>
          </p:nvPr>
        </p:nvSpPr>
        <p:spPr>
          <a:xfrm>
            <a:off x="1905000" y="1799718"/>
            <a:ext cx="7296150" cy="2615974"/>
          </a:xfrm>
        </p:spPr>
        <p:txBody>
          <a:bodyPr>
            <a:normAutofit/>
          </a:bodyPr>
          <a:lstStyle/>
          <a:p>
            <a:pPr eaLnBrk="1" hangingPunct="1"/>
            <a:r>
              <a:rPr lang="en-US" sz="5100" b="1" u="sng" dirty="0" smtClean="0">
                <a:solidFill>
                  <a:schemeClr val="tx1"/>
                </a:solidFill>
                <a:latin typeface="Stencil"/>
                <a:ea typeface="ＭＳ Ｐゴシック" charset="-128"/>
                <a:cs typeface="Stencil"/>
              </a:rPr>
              <a:t>Sit down &amp; take quiz</a:t>
            </a:r>
          </a:p>
          <a:p>
            <a:pPr eaLnBrk="1" hangingPunct="1"/>
            <a:r>
              <a:rPr lang="en-US" sz="5100" b="1" u="sng" dirty="0" smtClean="0">
                <a:solidFill>
                  <a:schemeClr val="tx1"/>
                </a:solidFill>
                <a:latin typeface="Stencil"/>
                <a:ea typeface="ＭＳ Ｐゴシック" charset="-128"/>
                <a:cs typeface="Stencil"/>
              </a:rPr>
              <a:t>(Turn in packet #9)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24490"/>
            <a:ext cx="9203323" cy="461665"/>
          </a:xfrm>
          <a:prstGeom prst="rect">
            <a:avLst/>
          </a:prstGeom>
          <a:solidFill>
            <a:schemeClr val="bg2">
              <a:lumMod val="90000"/>
              <a:lumOff val="10000"/>
            </a:schemeClr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 dirty="0" smtClean="0"/>
              <a:t>Unit 5: Urination Station—Excretory System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0" y="563986"/>
            <a:ext cx="1767799" cy="1015663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3000" b="1" dirty="0" smtClean="0"/>
              <a:t>Unit </a:t>
            </a:r>
          </a:p>
          <a:p>
            <a:pPr algn="ctr"/>
            <a:r>
              <a:rPr lang="en-US" sz="3000" b="1" dirty="0" smtClean="0"/>
              <a:t>5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-30261" y="1663167"/>
            <a:ext cx="9193798" cy="68897"/>
          </a:xfrm>
          <a:prstGeom prst="line">
            <a:avLst/>
          </a:prstGeom>
          <a:ln w="85725"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>
            <a:off x="76200" y="1754577"/>
            <a:ext cx="1828800" cy="5083885"/>
            <a:chOff x="76200" y="293448"/>
            <a:chExt cx="1828800" cy="4969413"/>
          </a:xfrm>
        </p:grpSpPr>
        <p:sp>
          <p:nvSpPr>
            <p:cNvPr id="12" name="Rounded Rectangle 11"/>
            <p:cNvSpPr/>
            <p:nvPr/>
          </p:nvSpPr>
          <p:spPr>
            <a:xfrm>
              <a:off x="76200" y="293448"/>
              <a:ext cx="1828800" cy="4969413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294002" y="577333"/>
              <a:ext cx="1453199" cy="369332"/>
            </a:xfrm>
            <a:prstGeom prst="rect">
              <a:avLst/>
            </a:prstGeom>
            <a:solidFill>
              <a:schemeClr val="accent2">
                <a:lumMod val="5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u="sng" dirty="0" smtClean="0">
                  <a:latin typeface="Stencil" pitchFamily="82" charset="0"/>
                </a:rPr>
                <a:t>AGENDA</a:t>
              </a:r>
              <a:endParaRPr lang="en-US" u="sng" dirty="0">
                <a:latin typeface="Stencil" pitchFamily="82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299401" y="1598950"/>
              <a:ext cx="1453199" cy="369332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Introduction</a:t>
              </a:r>
              <a:endParaRPr lang="en-US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299401" y="2057400"/>
              <a:ext cx="1453199" cy="369332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Mini-Lesson</a:t>
              </a:r>
              <a:endParaRPr lang="en-US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299401" y="2514600"/>
              <a:ext cx="1453199" cy="361016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Summary</a:t>
              </a:r>
              <a:endParaRPr lang="en-US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299401" y="2990129"/>
              <a:ext cx="1453199" cy="361016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Work Period</a:t>
              </a:r>
              <a:endParaRPr lang="en-US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299401" y="3446560"/>
              <a:ext cx="1453199" cy="369332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Exit Slip</a:t>
              </a:r>
              <a:endParaRPr lang="en-US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294001" y="1066800"/>
              <a:ext cx="1453199" cy="369332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Do Now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0426" y="5568464"/>
            <a:ext cx="871830" cy="957382"/>
          </a:xfrm>
          <a:prstGeom prst="rect">
            <a:avLst/>
          </a:prstGeom>
        </p:spPr>
      </p:pic>
      <p:pic>
        <p:nvPicPr>
          <p:cNvPr id="2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4310" y="4415692"/>
            <a:ext cx="1758511" cy="2369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" name="Content Placeholder 2"/>
          <p:cNvSpPr txBox="1">
            <a:spLocks/>
          </p:cNvSpPr>
          <p:nvPr/>
        </p:nvSpPr>
        <p:spPr>
          <a:xfrm>
            <a:off x="3732821" y="4415692"/>
            <a:ext cx="5411179" cy="244230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vert="horz" lIns="91440" tIns="45720" rIns="91440" bIns="45720" rtlCol="0">
            <a:normAutofit fontScale="85000"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2000" b="1" u="sng" dirty="0" smtClean="0">
                <a:solidFill>
                  <a:srgbClr val="000000"/>
                </a:solidFill>
                <a:latin typeface="Stencil" pitchFamily="82" charset="0"/>
              </a:rPr>
              <a:t>DO NOW</a:t>
            </a:r>
            <a:r>
              <a:rPr lang="en-US" sz="12000" b="1" dirty="0" smtClean="0">
                <a:solidFill>
                  <a:srgbClr val="000000"/>
                </a:solidFill>
                <a:latin typeface="Stencil" pitchFamily="82" charset="0"/>
              </a:rPr>
              <a:t>:</a:t>
            </a:r>
            <a:r>
              <a:rPr lang="en-US" sz="8000" b="1" dirty="0" smtClean="0">
                <a:solidFill>
                  <a:srgbClr val="000000"/>
                </a:solidFill>
                <a:latin typeface="Stencil" pitchFamily="82" charset="0"/>
              </a:rPr>
              <a:t> </a:t>
            </a:r>
          </a:p>
          <a:p>
            <a:pPr algn="l"/>
            <a:r>
              <a:rPr lang="en-US" sz="4800" b="1" dirty="0" smtClean="0">
                <a:solidFill>
                  <a:srgbClr val="800000"/>
                </a:solidFill>
                <a:latin typeface="Corbel"/>
                <a:cs typeface="Corbel"/>
              </a:rPr>
              <a:t>You have 5 minutes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Subtitle 2"/>
          <p:cNvSpPr>
            <a:spLocks noGrp="1"/>
          </p:cNvSpPr>
          <p:nvPr>
            <p:ph type="subTitle" idx="1"/>
          </p:nvPr>
        </p:nvSpPr>
        <p:spPr>
          <a:xfrm>
            <a:off x="1905000" y="1862400"/>
            <a:ext cx="7238999" cy="4995600"/>
          </a:xfrm>
        </p:spPr>
        <p:txBody>
          <a:bodyPr>
            <a:normAutofit lnSpcReduction="10000"/>
          </a:bodyPr>
          <a:lstStyle/>
          <a:p>
            <a:pPr>
              <a:lnSpc>
                <a:spcPct val="110000"/>
              </a:lnSpc>
            </a:pPr>
            <a:r>
              <a:rPr lang="en-US" sz="4000" dirty="0" smtClean="0">
                <a:solidFill>
                  <a:srgbClr val="475BCD"/>
                </a:solidFill>
                <a:latin typeface="Stencil"/>
                <a:cs typeface="Stencil"/>
              </a:rPr>
              <a:t>Announcements</a:t>
            </a:r>
          </a:p>
          <a:p>
            <a:pPr>
              <a:lnSpc>
                <a:spcPct val="110000"/>
              </a:lnSpc>
            </a:pPr>
            <a:endParaRPr lang="en-US" sz="4000" dirty="0">
              <a:solidFill>
                <a:srgbClr val="475BCD"/>
              </a:solidFill>
              <a:latin typeface="Stencil"/>
              <a:cs typeface="Stencil"/>
            </a:endParaRPr>
          </a:p>
          <a:p>
            <a:pPr>
              <a:lnSpc>
                <a:spcPct val="110000"/>
              </a:lnSpc>
            </a:pPr>
            <a:r>
              <a:rPr lang="en-US" sz="4000" dirty="0" smtClean="0">
                <a:solidFill>
                  <a:srgbClr val="000000"/>
                </a:solidFill>
                <a:latin typeface="Century Gothic"/>
                <a:cs typeface="Century Gothic"/>
              </a:rPr>
              <a:t>Packet #9 is Due Today. Presentations begin next week on March 27</a:t>
            </a:r>
            <a:r>
              <a:rPr lang="en-US" sz="4000" baseline="30000" dirty="0" smtClean="0">
                <a:solidFill>
                  <a:srgbClr val="000000"/>
                </a:solidFill>
                <a:latin typeface="Century Gothic"/>
                <a:cs typeface="Century Gothic"/>
              </a:rPr>
              <a:t>th</a:t>
            </a:r>
            <a:r>
              <a:rPr lang="en-US" sz="4000" dirty="0" smtClean="0">
                <a:solidFill>
                  <a:srgbClr val="000000"/>
                </a:solidFill>
                <a:latin typeface="Century Gothic"/>
                <a:cs typeface="Century Gothic"/>
              </a:rPr>
              <a:t>. You must send me final draft and handout by Tues. March 25</a:t>
            </a:r>
            <a:r>
              <a:rPr lang="en-US" sz="4000" baseline="30000" dirty="0" smtClean="0">
                <a:solidFill>
                  <a:srgbClr val="000000"/>
                </a:solidFill>
                <a:latin typeface="Century Gothic"/>
                <a:cs typeface="Century Gothic"/>
              </a:rPr>
              <a:t>th</a:t>
            </a:r>
            <a:r>
              <a:rPr lang="en-US" sz="4000" dirty="0" smtClean="0">
                <a:solidFill>
                  <a:srgbClr val="000000"/>
                </a:solidFill>
                <a:latin typeface="Century Gothic"/>
                <a:cs typeface="Century Gothic"/>
              </a:rPr>
              <a:t>  </a:t>
            </a:r>
          </a:p>
          <a:p>
            <a:pPr>
              <a:lnSpc>
                <a:spcPct val="110000"/>
              </a:lnSpc>
            </a:pPr>
            <a:endParaRPr lang="en-US" sz="4000" dirty="0">
              <a:solidFill>
                <a:srgbClr val="000000"/>
              </a:solidFill>
              <a:latin typeface="Century Gothic"/>
              <a:cs typeface="Century Gothic"/>
            </a:endParaRPr>
          </a:p>
          <a:p>
            <a:pPr algn="l"/>
            <a:endParaRPr lang="en-US" sz="4000" dirty="0" smtClean="0">
              <a:solidFill>
                <a:schemeClr val="bg1"/>
              </a:solidFill>
            </a:endParaRPr>
          </a:p>
          <a:p>
            <a:pPr algn="l"/>
            <a:endParaRPr lang="en-US" sz="4000" dirty="0">
              <a:solidFill>
                <a:srgbClr val="0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10318"/>
            <a:ext cx="9203323" cy="461665"/>
          </a:xfrm>
          <a:prstGeom prst="rect">
            <a:avLst/>
          </a:prstGeom>
          <a:solidFill>
            <a:schemeClr val="bg2">
              <a:lumMod val="90000"/>
              <a:lumOff val="10000"/>
            </a:schemeClr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 dirty="0"/>
              <a:t>Unit 5: Urination Station—Excretory System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0" y="524910"/>
            <a:ext cx="1767799" cy="1015663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3000" b="1" dirty="0"/>
              <a:t>Unit </a:t>
            </a:r>
          </a:p>
          <a:p>
            <a:pPr algn="ctr"/>
            <a:r>
              <a:rPr lang="en-US" sz="3000" b="1" dirty="0"/>
              <a:t>5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767799" y="526886"/>
            <a:ext cx="7407619" cy="83099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endParaRPr lang="en-US" sz="2400" b="1" dirty="0" smtClean="0">
              <a:solidFill>
                <a:srgbClr val="000000"/>
              </a:solidFill>
            </a:endParaRPr>
          </a:p>
          <a:p>
            <a:pPr algn="ctr"/>
            <a:endParaRPr lang="en-US" sz="2400" b="1" dirty="0">
              <a:solidFill>
                <a:srgbClr val="000000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-49799" y="1585015"/>
            <a:ext cx="9193798" cy="68897"/>
          </a:xfrm>
          <a:prstGeom prst="line">
            <a:avLst/>
          </a:prstGeom>
          <a:ln w="85725"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8" name="Group 17"/>
          <p:cNvGrpSpPr/>
          <p:nvPr/>
        </p:nvGrpSpPr>
        <p:grpSpPr>
          <a:xfrm>
            <a:off x="76200" y="1733328"/>
            <a:ext cx="1828800" cy="5083885"/>
            <a:chOff x="76200" y="293448"/>
            <a:chExt cx="1828800" cy="4969413"/>
          </a:xfrm>
        </p:grpSpPr>
        <p:sp>
          <p:nvSpPr>
            <p:cNvPr id="19" name="Rounded Rectangle 18"/>
            <p:cNvSpPr/>
            <p:nvPr/>
          </p:nvSpPr>
          <p:spPr>
            <a:xfrm>
              <a:off x="76200" y="293448"/>
              <a:ext cx="1828800" cy="4969413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294002" y="577333"/>
              <a:ext cx="1453199" cy="369332"/>
            </a:xfrm>
            <a:prstGeom prst="rect">
              <a:avLst/>
            </a:prstGeom>
            <a:solidFill>
              <a:schemeClr val="accent2">
                <a:lumMod val="5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u="sng" dirty="0" smtClean="0">
                  <a:latin typeface="Stencil" pitchFamily="82" charset="0"/>
                </a:rPr>
                <a:t>AGENDA</a:t>
              </a:r>
              <a:endParaRPr lang="en-US" u="sng" dirty="0">
                <a:latin typeface="Stencil" pitchFamily="82" charset="0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299401" y="1598950"/>
              <a:ext cx="1453199" cy="369332"/>
            </a:xfrm>
            <a:prstGeom prst="rect">
              <a:avLst/>
            </a:prstGeom>
            <a:solidFill>
              <a:schemeClr val="bg2">
                <a:lumMod val="50000"/>
                <a:lumOff val="5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Introduction</a:t>
              </a:r>
              <a:endParaRPr lang="en-US" dirty="0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299401" y="2057400"/>
              <a:ext cx="1453199" cy="369332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Mini-Lesson</a:t>
              </a:r>
              <a:endParaRPr lang="en-US" dirty="0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299401" y="2514600"/>
              <a:ext cx="1453199" cy="361016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Summary</a:t>
              </a:r>
              <a:endParaRPr lang="en-US" dirty="0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299401" y="2990129"/>
              <a:ext cx="1453199" cy="361016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Work Period</a:t>
              </a:r>
              <a:endParaRPr lang="en-US" dirty="0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299401" y="3446560"/>
              <a:ext cx="1453199" cy="369332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Exit Slip</a:t>
              </a:r>
              <a:endParaRPr lang="en-US" dirty="0"/>
            </a:p>
          </p:txBody>
        </p:sp>
      </p:grpSp>
      <p:sp>
        <p:nvSpPr>
          <p:cNvPr id="36" name="TextBox 35"/>
          <p:cNvSpPr txBox="1"/>
          <p:nvPr/>
        </p:nvSpPr>
        <p:spPr>
          <a:xfrm>
            <a:off x="294002" y="2559607"/>
            <a:ext cx="1453199" cy="37784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Do Now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30733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Subtitle 2"/>
          <p:cNvSpPr>
            <a:spLocks noGrp="1"/>
          </p:cNvSpPr>
          <p:nvPr>
            <p:ph type="subTitle" idx="1"/>
          </p:nvPr>
        </p:nvSpPr>
        <p:spPr>
          <a:xfrm>
            <a:off x="1905000" y="1862400"/>
            <a:ext cx="7238999" cy="4995600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10000"/>
              </a:lnSpc>
            </a:pPr>
            <a:r>
              <a:rPr lang="en-US" sz="4000" dirty="0" smtClean="0">
                <a:solidFill>
                  <a:srgbClr val="475BCD"/>
                </a:solidFill>
                <a:latin typeface="Stencil"/>
                <a:cs typeface="Stencil"/>
              </a:rPr>
              <a:t>Announcements</a:t>
            </a:r>
          </a:p>
          <a:p>
            <a:pPr>
              <a:lnSpc>
                <a:spcPct val="110000"/>
              </a:lnSpc>
            </a:pPr>
            <a:endParaRPr lang="en-US" sz="4000" dirty="0">
              <a:solidFill>
                <a:srgbClr val="475BCD"/>
              </a:solidFill>
              <a:latin typeface="Stencil"/>
              <a:cs typeface="Stencil"/>
            </a:endParaRPr>
          </a:p>
          <a:p>
            <a:pPr>
              <a:lnSpc>
                <a:spcPct val="110000"/>
              </a:lnSpc>
            </a:pPr>
            <a:r>
              <a:rPr lang="en-US" sz="4000" dirty="0" smtClean="0">
                <a:solidFill>
                  <a:srgbClr val="000000"/>
                </a:solidFill>
                <a:latin typeface="Century Gothic"/>
                <a:cs typeface="Century Gothic"/>
              </a:rPr>
              <a:t>Skeletal Test Reflection &amp; Kidney Lab Paper is due by this Friday</a:t>
            </a:r>
          </a:p>
          <a:p>
            <a:pPr>
              <a:lnSpc>
                <a:spcPct val="110000"/>
              </a:lnSpc>
            </a:pPr>
            <a:r>
              <a:rPr lang="en-US" sz="4000" dirty="0" smtClean="0">
                <a:solidFill>
                  <a:srgbClr val="000000"/>
                </a:solidFill>
                <a:latin typeface="Century Gothic"/>
                <a:cs typeface="Century Gothic"/>
              </a:rPr>
              <a:t>(esp. because parent teacher conferences next week)</a:t>
            </a:r>
          </a:p>
          <a:p>
            <a:pPr>
              <a:lnSpc>
                <a:spcPct val="110000"/>
              </a:lnSpc>
            </a:pPr>
            <a:endParaRPr lang="en-US" sz="4000" dirty="0">
              <a:solidFill>
                <a:srgbClr val="000000"/>
              </a:solidFill>
              <a:latin typeface="Century Gothic"/>
              <a:cs typeface="Century Gothic"/>
            </a:endParaRPr>
          </a:p>
          <a:p>
            <a:pPr>
              <a:lnSpc>
                <a:spcPct val="110000"/>
              </a:lnSpc>
            </a:pPr>
            <a:r>
              <a:rPr lang="en-US" sz="4000" b="1" dirty="0" smtClean="0">
                <a:solidFill>
                  <a:srgbClr val="FF0000"/>
                </a:solidFill>
                <a:latin typeface="Century Gothic"/>
                <a:cs typeface="Century Gothic"/>
              </a:rPr>
              <a:t>MANY HAVE NOT TURNED IN LAST LAB ASSIGNMENT WITH THE BONES</a:t>
            </a:r>
            <a:r>
              <a:rPr lang="en-US" sz="4000" b="1" dirty="0" smtClean="0">
                <a:solidFill>
                  <a:srgbClr val="FF0000"/>
                </a:solidFill>
                <a:latin typeface="Century Gothic"/>
                <a:cs typeface="Century Gothic"/>
              </a:rPr>
              <a:t> </a:t>
            </a:r>
            <a:endParaRPr lang="en-US" sz="4000" b="1" dirty="0" smtClean="0">
              <a:solidFill>
                <a:srgbClr val="FF0000"/>
              </a:solidFill>
              <a:latin typeface="Century Gothic"/>
              <a:cs typeface="Century Gothic"/>
            </a:endParaRPr>
          </a:p>
          <a:p>
            <a:pPr>
              <a:lnSpc>
                <a:spcPct val="110000"/>
              </a:lnSpc>
            </a:pPr>
            <a:endParaRPr lang="en-US" sz="4000" dirty="0">
              <a:solidFill>
                <a:srgbClr val="000000"/>
              </a:solidFill>
              <a:latin typeface="Century Gothic"/>
              <a:cs typeface="Century Gothic"/>
            </a:endParaRPr>
          </a:p>
          <a:p>
            <a:pPr algn="l"/>
            <a:endParaRPr lang="en-US" sz="4000" dirty="0" smtClean="0">
              <a:solidFill>
                <a:schemeClr val="bg1"/>
              </a:solidFill>
            </a:endParaRPr>
          </a:p>
          <a:p>
            <a:pPr algn="l"/>
            <a:endParaRPr lang="en-US" sz="4000" dirty="0">
              <a:solidFill>
                <a:srgbClr val="0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10318"/>
            <a:ext cx="9203323" cy="461665"/>
          </a:xfrm>
          <a:prstGeom prst="rect">
            <a:avLst/>
          </a:prstGeom>
          <a:solidFill>
            <a:schemeClr val="bg2">
              <a:lumMod val="90000"/>
              <a:lumOff val="10000"/>
            </a:schemeClr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 dirty="0"/>
              <a:t>Unit 5: Urination Station—Excretory System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0" y="524910"/>
            <a:ext cx="1767799" cy="1015663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3000" b="1" dirty="0"/>
              <a:t>Unit </a:t>
            </a:r>
          </a:p>
          <a:p>
            <a:pPr algn="ctr"/>
            <a:r>
              <a:rPr lang="en-US" sz="3000" b="1" dirty="0"/>
              <a:t>5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767799" y="526886"/>
            <a:ext cx="7407619" cy="83099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endParaRPr lang="en-US" sz="2400" b="1" dirty="0" smtClean="0">
              <a:solidFill>
                <a:srgbClr val="000000"/>
              </a:solidFill>
            </a:endParaRPr>
          </a:p>
          <a:p>
            <a:pPr algn="ctr"/>
            <a:endParaRPr lang="en-US" sz="2400" b="1" dirty="0">
              <a:solidFill>
                <a:srgbClr val="000000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-49799" y="1585015"/>
            <a:ext cx="9193798" cy="68897"/>
          </a:xfrm>
          <a:prstGeom prst="line">
            <a:avLst/>
          </a:prstGeom>
          <a:ln w="85725"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8" name="Group 17"/>
          <p:cNvGrpSpPr/>
          <p:nvPr/>
        </p:nvGrpSpPr>
        <p:grpSpPr>
          <a:xfrm>
            <a:off x="76200" y="1733328"/>
            <a:ext cx="1828800" cy="5083885"/>
            <a:chOff x="76200" y="293448"/>
            <a:chExt cx="1828800" cy="4969413"/>
          </a:xfrm>
        </p:grpSpPr>
        <p:sp>
          <p:nvSpPr>
            <p:cNvPr id="19" name="Rounded Rectangle 18"/>
            <p:cNvSpPr/>
            <p:nvPr/>
          </p:nvSpPr>
          <p:spPr>
            <a:xfrm>
              <a:off x="76200" y="293448"/>
              <a:ext cx="1828800" cy="4969413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294002" y="577333"/>
              <a:ext cx="1453199" cy="369332"/>
            </a:xfrm>
            <a:prstGeom prst="rect">
              <a:avLst/>
            </a:prstGeom>
            <a:solidFill>
              <a:schemeClr val="accent2">
                <a:lumMod val="5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u="sng" dirty="0" smtClean="0">
                  <a:latin typeface="Stencil" pitchFamily="82" charset="0"/>
                </a:rPr>
                <a:t>AGENDA</a:t>
              </a:r>
              <a:endParaRPr lang="en-US" u="sng" dirty="0">
                <a:latin typeface="Stencil" pitchFamily="82" charset="0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299401" y="1598950"/>
              <a:ext cx="1453199" cy="369332"/>
            </a:xfrm>
            <a:prstGeom prst="rect">
              <a:avLst/>
            </a:prstGeom>
            <a:solidFill>
              <a:schemeClr val="bg2">
                <a:lumMod val="50000"/>
                <a:lumOff val="5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Introduction</a:t>
              </a:r>
              <a:endParaRPr lang="en-US" dirty="0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299401" y="2057400"/>
              <a:ext cx="1453199" cy="369332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Mini-Lesson</a:t>
              </a:r>
              <a:endParaRPr lang="en-US" dirty="0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299401" y="2514600"/>
              <a:ext cx="1453199" cy="361016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Summary</a:t>
              </a:r>
              <a:endParaRPr lang="en-US" dirty="0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299401" y="2990129"/>
              <a:ext cx="1453199" cy="361016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Work Period</a:t>
              </a:r>
              <a:endParaRPr lang="en-US" dirty="0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299401" y="3446560"/>
              <a:ext cx="1453199" cy="369332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Exit Slip</a:t>
              </a:r>
              <a:endParaRPr lang="en-US" dirty="0"/>
            </a:p>
          </p:txBody>
        </p:sp>
      </p:grpSp>
      <p:sp>
        <p:nvSpPr>
          <p:cNvPr id="36" name="TextBox 35"/>
          <p:cNvSpPr txBox="1"/>
          <p:nvPr/>
        </p:nvSpPr>
        <p:spPr>
          <a:xfrm>
            <a:off x="294002" y="2559607"/>
            <a:ext cx="1453199" cy="37784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Do Now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58935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Subtitle 2"/>
          <p:cNvSpPr>
            <a:spLocks noGrp="1"/>
          </p:cNvSpPr>
          <p:nvPr>
            <p:ph type="subTitle" idx="1"/>
          </p:nvPr>
        </p:nvSpPr>
        <p:spPr>
          <a:xfrm>
            <a:off x="1" y="1634374"/>
            <a:ext cx="9143998" cy="4704907"/>
          </a:xfrm>
        </p:spPr>
        <p:txBody>
          <a:bodyPr>
            <a:normAutofit lnSpcReduction="10000"/>
          </a:bodyPr>
          <a:lstStyle/>
          <a:p>
            <a:endParaRPr lang="en-US" sz="4000" b="1" dirty="0" smtClean="0">
              <a:solidFill>
                <a:srgbClr val="000000"/>
              </a:solidFill>
            </a:endParaRPr>
          </a:p>
          <a:p>
            <a:r>
              <a:rPr lang="en-US" sz="3200" b="1" dirty="0" smtClean="0">
                <a:solidFill>
                  <a:schemeClr val="bg1"/>
                </a:solidFill>
              </a:rPr>
              <a:t>Aim for 5.4: </a:t>
            </a:r>
            <a:r>
              <a:rPr lang="en-US" sz="3200" dirty="0" smtClean="0">
                <a:solidFill>
                  <a:schemeClr val="bg1"/>
                </a:solidFill>
              </a:rPr>
              <a:t>How do we analyze the results of a urinalysis?</a:t>
            </a:r>
          </a:p>
          <a:p>
            <a:r>
              <a:rPr lang="en-US" sz="3200" b="1" dirty="0" smtClean="0">
                <a:solidFill>
                  <a:schemeClr val="bg1"/>
                </a:solidFill>
              </a:rPr>
              <a:t>Objective for 5.4: </a:t>
            </a:r>
            <a:r>
              <a:rPr lang="en-US" sz="3200" dirty="0">
                <a:solidFill>
                  <a:srgbClr val="000000"/>
                </a:solidFill>
              </a:rPr>
              <a:t>I will be able to analyze the results of urinalysis. </a:t>
            </a:r>
            <a:endParaRPr lang="en-US" sz="3200" dirty="0" smtClean="0">
              <a:solidFill>
                <a:srgbClr val="000000"/>
              </a:solidFill>
            </a:endParaRPr>
          </a:p>
          <a:p>
            <a:r>
              <a:rPr lang="en-US" sz="3200" b="1" dirty="0" smtClean="0">
                <a:solidFill>
                  <a:srgbClr val="000000"/>
                </a:solidFill>
              </a:rPr>
              <a:t>Real World Connection:</a:t>
            </a:r>
            <a:r>
              <a:rPr lang="en-US" sz="3200" dirty="0" smtClean="0">
                <a:solidFill>
                  <a:srgbClr val="000000"/>
                </a:solidFill>
              </a:rPr>
              <a:t> doctors taking urine</a:t>
            </a:r>
            <a:endParaRPr lang="en-US" sz="3200" b="1" dirty="0">
              <a:solidFill>
                <a:srgbClr val="000000"/>
              </a:solidFill>
            </a:endParaRPr>
          </a:p>
          <a:p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10318"/>
            <a:ext cx="9203323" cy="461665"/>
          </a:xfrm>
          <a:prstGeom prst="rect">
            <a:avLst/>
          </a:prstGeom>
          <a:solidFill>
            <a:schemeClr val="bg2">
              <a:lumMod val="90000"/>
              <a:lumOff val="10000"/>
            </a:schemeClr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 dirty="0"/>
              <a:t>Unit 5: Urination Station—Excretory System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0" y="524910"/>
            <a:ext cx="1767799" cy="1015663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3000" b="1" dirty="0"/>
              <a:t>Unit </a:t>
            </a:r>
          </a:p>
          <a:p>
            <a:pPr algn="ctr"/>
            <a:r>
              <a:rPr lang="en-US" sz="3000" b="1" dirty="0"/>
              <a:t>5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767799" y="468272"/>
            <a:ext cx="7407619" cy="83099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endParaRPr lang="en-US" sz="2400" b="1" dirty="0" smtClean="0">
              <a:solidFill>
                <a:srgbClr val="000000"/>
              </a:solidFill>
            </a:endParaRPr>
          </a:p>
          <a:p>
            <a:pPr algn="ctr"/>
            <a:endParaRPr lang="en-US" sz="2400" b="1" dirty="0">
              <a:solidFill>
                <a:srgbClr val="000000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-49799" y="1565477"/>
            <a:ext cx="9193798" cy="68897"/>
          </a:xfrm>
          <a:prstGeom prst="line">
            <a:avLst/>
          </a:prstGeom>
          <a:ln w="85725"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0" name="Group 29"/>
          <p:cNvGrpSpPr/>
          <p:nvPr/>
        </p:nvGrpSpPr>
        <p:grpSpPr>
          <a:xfrm>
            <a:off x="1" y="6339281"/>
            <a:ext cx="9143998" cy="518719"/>
            <a:chOff x="1" y="4752805"/>
            <a:chExt cx="9143998" cy="507039"/>
          </a:xfrm>
        </p:grpSpPr>
        <p:sp>
          <p:nvSpPr>
            <p:cNvPr id="31" name="Rounded Rectangle 30"/>
            <p:cNvSpPr/>
            <p:nvPr/>
          </p:nvSpPr>
          <p:spPr>
            <a:xfrm>
              <a:off x="1" y="4752805"/>
              <a:ext cx="9143998" cy="507039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6211050" y="4815175"/>
              <a:ext cx="1453199" cy="361016"/>
            </a:xfrm>
            <a:prstGeom prst="rect">
              <a:avLst/>
            </a:prstGeom>
            <a:solidFill>
              <a:schemeClr val="bg2">
                <a:lumMod val="50000"/>
                <a:lumOff val="5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Work Period</a:t>
              </a:r>
              <a:endParaRPr lang="en-US" dirty="0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7788491" y="4827893"/>
              <a:ext cx="1218738" cy="361016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Exit Slip</a:t>
              </a:r>
              <a:endParaRPr lang="en-US" dirty="0"/>
            </a:p>
          </p:txBody>
        </p:sp>
      </p:grpSp>
      <p:sp>
        <p:nvSpPr>
          <p:cNvPr id="35" name="TextBox 34"/>
          <p:cNvSpPr txBox="1"/>
          <p:nvPr/>
        </p:nvSpPr>
        <p:spPr>
          <a:xfrm>
            <a:off x="3117450" y="6420618"/>
            <a:ext cx="1453199" cy="3693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Mini-Lesson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4679699" y="6420618"/>
            <a:ext cx="1453199" cy="3693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1586099" y="6413191"/>
            <a:ext cx="1453199" cy="3693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78153" y="6420618"/>
            <a:ext cx="1453199" cy="3693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Do Now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96495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Subtitle 2"/>
          <p:cNvSpPr>
            <a:spLocks noGrp="1"/>
          </p:cNvSpPr>
          <p:nvPr>
            <p:ph type="subTitle" idx="1"/>
          </p:nvPr>
        </p:nvSpPr>
        <p:spPr>
          <a:xfrm>
            <a:off x="1" y="1634374"/>
            <a:ext cx="9143998" cy="4704907"/>
          </a:xfrm>
        </p:spPr>
        <p:txBody>
          <a:bodyPr>
            <a:normAutofit fontScale="92500"/>
          </a:bodyPr>
          <a:lstStyle/>
          <a:p>
            <a:endParaRPr lang="en-US" sz="4000" b="1" dirty="0" smtClean="0">
              <a:solidFill>
                <a:srgbClr val="000000"/>
              </a:solidFill>
            </a:endParaRPr>
          </a:p>
          <a:p>
            <a:r>
              <a:rPr lang="en-US" sz="3200" b="1" dirty="0" smtClean="0">
                <a:solidFill>
                  <a:schemeClr val="bg1"/>
                </a:solidFill>
              </a:rPr>
              <a:t>Aim for 5.5/5.6: </a:t>
            </a:r>
            <a:r>
              <a:rPr lang="en-US" sz="3200" dirty="0" smtClean="0">
                <a:solidFill>
                  <a:schemeClr val="bg1"/>
                </a:solidFill>
              </a:rPr>
              <a:t>What is necessary to know in order to diagnose a urinary tract infection?</a:t>
            </a:r>
          </a:p>
          <a:p>
            <a:r>
              <a:rPr lang="en-US" sz="3200" b="1" dirty="0" smtClean="0">
                <a:solidFill>
                  <a:schemeClr val="bg1"/>
                </a:solidFill>
              </a:rPr>
              <a:t>Objective for 5.5/5.6: </a:t>
            </a:r>
            <a:r>
              <a:rPr lang="en-US" sz="3200" dirty="0">
                <a:solidFill>
                  <a:srgbClr val="000000"/>
                </a:solidFill>
              </a:rPr>
              <a:t>I will be able to diagnose urinary tract infections. </a:t>
            </a:r>
            <a:endParaRPr lang="en-US" sz="3200" dirty="0" smtClean="0">
              <a:solidFill>
                <a:srgbClr val="000000"/>
              </a:solidFill>
            </a:endParaRPr>
          </a:p>
          <a:p>
            <a:r>
              <a:rPr lang="en-US" sz="3200" b="1" dirty="0" smtClean="0">
                <a:solidFill>
                  <a:srgbClr val="000000"/>
                </a:solidFill>
              </a:rPr>
              <a:t>Real World Connection:  </a:t>
            </a:r>
            <a:r>
              <a:rPr lang="en-US" sz="3200" dirty="0" smtClean="0">
                <a:solidFill>
                  <a:srgbClr val="000000"/>
                </a:solidFill>
              </a:rPr>
              <a:t>pain while using the bathroom</a:t>
            </a:r>
            <a:endParaRPr lang="en-US" sz="3200" b="1" dirty="0">
              <a:solidFill>
                <a:srgbClr val="000000"/>
              </a:solidFill>
            </a:endParaRPr>
          </a:p>
          <a:p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10318"/>
            <a:ext cx="9203323" cy="461665"/>
          </a:xfrm>
          <a:prstGeom prst="rect">
            <a:avLst/>
          </a:prstGeom>
          <a:solidFill>
            <a:schemeClr val="bg2">
              <a:lumMod val="90000"/>
              <a:lumOff val="10000"/>
            </a:schemeClr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 dirty="0"/>
              <a:t>Unit 4: Bones-</a:t>
            </a:r>
            <a:r>
              <a:rPr lang="en-US" sz="2400" b="1" dirty="0" err="1"/>
              <a:t>Jointz</a:t>
            </a:r>
            <a:r>
              <a:rPr lang="en-US" sz="2400" b="1" dirty="0"/>
              <a:t>-In-Harmony: Skeletal System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0" y="524910"/>
            <a:ext cx="1767799" cy="1015663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3000" b="1" dirty="0"/>
              <a:t>Unit </a:t>
            </a:r>
          </a:p>
          <a:p>
            <a:pPr algn="ctr"/>
            <a:r>
              <a:rPr lang="en-US" sz="3000" b="1" dirty="0"/>
              <a:t>5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767799" y="468272"/>
            <a:ext cx="7407619" cy="120032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endParaRPr lang="en-US" sz="2400" b="1" dirty="0"/>
          </a:p>
          <a:p>
            <a:pPr algn="ctr"/>
            <a:endParaRPr lang="en-US" sz="2400" b="1" dirty="0" smtClean="0"/>
          </a:p>
          <a:p>
            <a:pPr algn="ctr"/>
            <a:endParaRPr lang="en-US" sz="2400" b="1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-49799" y="1565477"/>
            <a:ext cx="9193798" cy="68897"/>
          </a:xfrm>
          <a:prstGeom prst="line">
            <a:avLst/>
          </a:prstGeom>
          <a:ln w="85725"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0" name="Group 29"/>
          <p:cNvGrpSpPr/>
          <p:nvPr/>
        </p:nvGrpSpPr>
        <p:grpSpPr>
          <a:xfrm>
            <a:off x="1" y="6339281"/>
            <a:ext cx="9143998" cy="518719"/>
            <a:chOff x="1" y="4752805"/>
            <a:chExt cx="9143998" cy="507039"/>
          </a:xfrm>
        </p:grpSpPr>
        <p:sp>
          <p:nvSpPr>
            <p:cNvPr id="31" name="Rounded Rectangle 30"/>
            <p:cNvSpPr/>
            <p:nvPr/>
          </p:nvSpPr>
          <p:spPr>
            <a:xfrm>
              <a:off x="1" y="4752805"/>
              <a:ext cx="9143998" cy="507039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6211050" y="4815175"/>
              <a:ext cx="1453199" cy="361016"/>
            </a:xfrm>
            <a:prstGeom prst="rect">
              <a:avLst/>
            </a:prstGeom>
            <a:solidFill>
              <a:schemeClr val="bg2">
                <a:lumMod val="50000"/>
                <a:lumOff val="5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Work Period</a:t>
              </a:r>
              <a:endParaRPr lang="en-US" dirty="0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7788491" y="4827893"/>
              <a:ext cx="1218738" cy="361016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Exit Slip</a:t>
              </a:r>
              <a:endParaRPr lang="en-US" dirty="0"/>
            </a:p>
          </p:txBody>
        </p:sp>
      </p:grpSp>
      <p:sp>
        <p:nvSpPr>
          <p:cNvPr id="35" name="TextBox 34"/>
          <p:cNvSpPr txBox="1"/>
          <p:nvPr/>
        </p:nvSpPr>
        <p:spPr>
          <a:xfrm>
            <a:off x="3117450" y="6420618"/>
            <a:ext cx="1453199" cy="3693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Mini-Lesson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4679699" y="6420618"/>
            <a:ext cx="1453199" cy="3693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1586099" y="6413191"/>
            <a:ext cx="1453199" cy="3693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78153" y="6420618"/>
            <a:ext cx="1453199" cy="3693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Do Now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64060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Subtitle 2"/>
          <p:cNvSpPr>
            <a:spLocks noGrp="1"/>
          </p:cNvSpPr>
          <p:nvPr>
            <p:ph type="subTitle" idx="1"/>
          </p:nvPr>
        </p:nvSpPr>
        <p:spPr>
          <a:xfrm>
            <a:off x="1" y="1634374"/>
            <a:ext cx="9143998" cy="4704907"/>
          </a:xfrm>
        </p:spPr>
        <p:txBody>
          <a:bodyPr>
            <a:normAutofit lnSpcReduction="10000"/>
          </a:bodyPr>
          <a:lstStyle/>
          <a:p>
            <a:endParaRPr lang="en-US" sz="4000" b="1" dirty="0" smtClean="0">
              <a:solidFill>
                <a:srgbClr val="000000"/>
              </a:solidFill>
            </a:endParaRPr>
          </a:p>
          <a:p>
            <a:r>
              <a:rPr lang="en-US" sz="3200" b="1" dirty="0" smtClean="0">
                <a:solidFill>
                  <a:schemeClr val="bg1"/>
                </a:solidFill>
              </a:rPr>
              <a:t>Aim for 5.7: </a:t>
            </a:r>
            <a:r>
              <a:rPr lang="en-US" sz="3200" dirty="0" smtClean="0">
                <a:solidFill>
                  <a:schemeClr val="bg1"/>
                </a:solidFill>
              </a:rPr>
              <a:t>What the causes, symptoms and treatments to diagnose common excretory system diseases?</a:t>
            </a:r>
          </a:p>
          <a:p>
            <a:r>
              <a:rPr lang="en-US" sz="3200" b="1" dirty="0" smtClean="0">
                <a:solidFill>
                  <a:schemeClr val="bg1"/>
                </a:solidFill>
              </a:rPr>
              <a:t>Objective for 5.7: </a:t>
            </a:r>
            <a:r>
              <a:rPr lang="en-US" sz="3200" dirty="0">
                <a:solidFill>
                  <a:srgbClr val="000000"/>
                </a:solidFill>
              </a:rPr>
              <a:t>I will diagnose common excretory system diseases. </a:t>
            </a:r>
          </a:p>
          <a:p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10318"/>
            <a:ext cx="9203323" cy="461665"/>
          </a:xfrm>
          <a:prstGeom prst="rect">
            <a:avLst/>
          </a:prstGeom>
          <a:solidFill>
            <a:schemeClr val="bg2">
              <a:lumMod val="90000"/>
              <a:lumOff val="10000"/>
            </a:schemeClr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 dirty="0"/>
              <a:t>Unit 5: Urination Station—Excretory System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0" y="524910"/>
            <a:ext cx="1767799" cy="1015663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3000" b="1" dirty="0"/>
              <a:t>Unit </a:t>
            </a:r>
          </a:p>
          <a:p>
            <a:pPr algn="ctr"/>
            <a:r>
              <a:rPr lang="en-US" sz="3000" b="1" dirty="0"/>
              <a:t>5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767799" y="468272"/>
            <a:ext cx="7407619" cy="83099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endParaRPr lang="en-US" sz="2400" b="1" dirty="0" smtClean="0">
              <a:solidFill>
                <a:srgbClr val="000000"/>
              </a:solidFill>
            </a:endParaRPr>
          </a:p>
          <a:p>
            <a:pPr algn="ctr"/>
            <a:endParaRPr lang="en-US" sz="2400" b="1" dirty="0">
              <a:solidFill>
                <a:srgbClr val="000000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-49799" y="1565477"/>
            <a:ext cx="9193798" cy="68897"/>
          </a:xfrm>
          <a:prstGeom prst="line">
            <a:avLst/>
          </a:prstGeom>
          <a:ln w="85725"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0" name="Group 29"/>
          <p:cNvGrpSpPr/>
          <p:nvPr/>
        </p:nvGrpSpPr>
        <p:grpSpPr>
          <a:xfrm>
            <a:off x="1" y="6339281"/>
            <a:ext cx="9143998" cy="518719"/>
            <a:chOff x="1" y="4752805"/>
            <a:chExt cx="9143998" cy="507039"/>
          </a:xfrm>
        </p:grpSpPr>
        <p:sp>
          <p:nvSpPr>
            <p:cNvPr id="31" name="Rounded Rectangle 30"/>
            <p:cNvSpPr/>
            <p:nvPr/>
          </p:nvSpPr>
          <p:spPr>
            <a:xfrm>
              <a:off x="1" y="4752805"/>
              <a:ext cx="9143998" cy="507039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6211050" y="4815175"/>
              <a:ext cx="1453199" cy="361016"/>
            </a:xfrm>
            <a:prstGeom prst="rect">
              <a:avLst/>
            </a:prstGeom>
            <a:solidFill>
              <a:schemeClr val="bg2">
                <a:lumMod val="50000"/>
                <a:lumOff val="5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Work Period</a:t>
              </a:r>
              <a:endParaRPr lang="en-US" dirty="0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7788491" y="4827893"/>
              <a:ext cx="1218738" cy="361016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Exit Slip</a:t>
              </a:r>
              <a:endParaRPr lang="en-US" dirty="0"/>
            </a:p>
          </p:txBody>
        </p:sp>
      </p:grpSp>
      <p:sp>
        <p:nvSpPr>
          <p:cNvPr id="35" name="TextBox 34"/>
          <p:cNvSpPr txBox="1"/>
          <p:nvPr/>
        </p:nvSpPr>
        <p:spPr>
          <a:xfrm>
            <a:off x="3117450" y="6420618"/>
            <a:ext cx="1453199" cy="3693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Mini-Lesson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4679699" y="6420618"/>
            <a:ext cx="1453199" cy="3693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1586099" y="6413191"/>
            <a:ext cx="1453199" cy="3693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78153" y="6420618"/>
            <a:ext cx="1453199" cy="3693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Do Now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99146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Subtitle 2"/>
          <p:cNvSpPr>
            <a:spLocks noGrp="1"/>
          </p:cNvSpPr>
          <p:nvPr>
            <p:ph type="subTitle" idx="1"/>
          </p:nvPr>
        </p:nvSpPr>
        <p:spPr>
          <a:xfrm>
            <a:off x="1" y="1634374"/>
            <a:ext cx="9143998" cy="4704907"/>
          </a:xfrm>
        </p:spPr>
        <p:txBody>
          <a:bodyPr>
            <a:normAutofit fontScale="92500" lnSpcReduction="20000"/>
          </a:bodyPr>
          <a:lstStyle/>
          <a:p>
            <a:endParaRPr lang="en-US" sz="4000" b="1" dirty="0" smtClean="0">
              <a:solidFill>
                <a:srgbClr val="000000"/>
              </a:solidFill>
            </a:endParaRPr>
          </a:p>
          <a:p>
            <a:r>
              <a:rPr lang="en-US" sz="3200" b="1" dirty="0" smtClean="0">
                <a:solidFill>
                  <a:schemeClr val="bg1"/>
                </a:solidFill>
              </a:rPr>
              <a:t>Aim for 5.7: </a:t>
            </a:r>
            <a:r>
              <a:rPr lang="en-US" sz="3200" dirty="0" smtClean="0">
                <a:solidFill>
                  <a:schemeClr val="bg1"/>
                </a:solidFill>
              </a:rPr>
              <a:t>What the causes, symptoms and treatments to diagnose common excretory system diseases?</a:t>
            </a:r>
          </a:p>
          <a:p>
            <a:r>
              <a:rPr lang="en-US" sz="3200" b="1" dirty="0" smtClean="0">
                <a:solidFill>
                  <a:schemeClr val="bg1"/>
                </a:solidFill>
              </a:rPr>
              <a:t>Objective for 5.7: </a:t>
            </a:r>
            <a:r>
              <a:rPr lang="en-US" sz="3200" dirty="0">
                <a:solidFill>
                  <a:srgbClr val="000000"/>
                </a:solidFill>
              </a:rPr>
              <a:t>I will diagnose common excretory system diseases. </a:t>
            </a:r>
            <a:endParaRPr lang="en-US" sz="3200" dirty="0" smtClean="0">
              <a:solidFill>
                <a:srgbClr val="000000"/>
              </a:solidFill>
            </a:endParaRPr>
          </a:p>
          <a:p>
            <a:r>
              <a:rPr lang="en-US" sz="3200" b="1" dirty="0" smtClean="0">
                <a:solidFill>
                  <a:srgbClr val="000000"/>
                </a:solidFill>
              </a:rPr>
              <a:t>Real World Connection:</a:t>
            </a:r>
            <a:r>
              <a:rPr lang="en-US" sz="3200" dirty="0" smtClean="0">
                <a:solidFill>
                  <a:srgbClr val="000000"/>
                </a:solidFill>
              </a:rPr>
              <a:t> kidney stones, urinary tract infections, etc.</a:t>
            </a:r>
            <a:endParaRPr lang="en-US" sz="3200" b="1" dirty="0">
              <a:solidFill>
                <a:srgbClr val="000000"/>
              </a:solidFill>
            </a:endParaRPr>
          </a:p>
          <a:p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10318"/>
            <a:ext cx="9203323" cy="461665"/>
          </a:xfrm>
          <a:prstGeom prst="rect">
            <a:avLst/>
          </a:prstGeom>
          <a:solidFill>
            <a:schemeClr val="bg2">
              <a:lumMod val="90000"/>
              <a:lumOff val="10000"/>
            </a:schemeClr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 dirty="0"/>
              <a:t>Unit 5: Urination Station—Excretory System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0" y="524910"/>
            <a:ext cx="1767799" cy="1015663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3000" b="1" dirty="0"/>
              <a:t>Unit </a:t>
            </a:r>
          </a:p>
          <a:p>
            <a:pPr algn="ctr"/>
            <a:r>
              <a:rPr lang="en-US" sz="3000" b="1" dirty="0"/>
              <a:t>5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767799" y="468272"/>
            <a:ext cx="7407619" cy="83099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endParaRPr lang="en-US" sz="2400" b="1" dirty="0" smtClean="0">
              <a:solidFill>
                <a:srgbClr val="000000"/>
              </a:solidFill>
            </a:endParaRPr>
          </a:p>
          <a:p>
            <a:pPr algn="ctr"/>
            <a:endParaRPr lang="en-US" sz="2400" b="1" dirty="0">
              <a:solidFill>
                <a:srgbClr val="000000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-49799" y="1565477"/>
            <a:ext cx="9193798" cy="68897"/>
          </a:xfrm>
          <a:prstGeom prst="line">
            <a:avLst/>
          </a:prstGeom>
          <a:ln w="85725"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0" name="Group 29"/>
          <p:cNvGrpSpPr/>
          <p:nvPr/>
        </p:nvGrpSpPr>
        <p:grpSpPr>
          <a:xfrm>
            <a:off x="1" y="6339281"/>
            <a:ext cx="9143998" cy="518719"/>
            <a:chOff x="1" y="4752805"/>
            <a:chExt cx="9143998" cy="507039"/>
          </a:xfrm>
        </p:grpSpPr>
        <p:sp>
          <p:nvSpPr>
            <p:cNvPr id="31" name="Rounded Rectangle 30"/>
            <p:cNvSpPr/>
            <p:nvPr/>
          </p:nvSpPr>
          <p:spPr>
            <a:xfrm>
              <a:off x="1" y="4752805"/>
              <a:ext cx="9143998" cy="507039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6211050" y="4815175"/>
              <a:ext cx="1453199" cy="361016"/>
            </a:xfrm>
            <a:prstGeom prst="rect">
              <a:avLst/>
            </a:prstGeom>
            <a:solidFill>
              <a:schemeClr val="bg2">
                <a:lumMod val="50000"/>
                <a:lumOff val="5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Work Period</a:t>
              </a:r>
              <a:endParaRPr lang="en-US" dirty="0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7788491" y="4827893"/>
              <a:ext cx="1218738" cy="361016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Exit Slip</a:t>
              </a:r>
              <a:endParaRPr lang="en-US" dirty="0"/>
            </a:p>
          </p:txBody>
        </p:sp>
      </p:grpSp>
      <p:sp>
        <p:nvSpPr>
          <p:cNvPr id="35" name="TextBox 34"/>
          <p:cNvSpPr txBox="1"/>
          <p:nvPr/>
        </p:nvSpPr>
        <p:spPr>
          <a:xfrm>
            <a:off x="3117450" y="6420618"/>
            <a:ext cx="1453199" cy="3693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Mini-Lesson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4679699" y="6420618"/>
            <a:ext cx="1453199" cy="3693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1586099" y="6413191"/>
            <a:ext cx="1453199" cy="3693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78153" y="6420618"/>
            <a:ext cx="1453199" cy="3693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Do Now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34378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wilight">
  <a:themeElements>
    <a:clrScheme name="Twilight">
      <a:dk1>
        <a:sysClr val="windowText" lastClr="000000"/>
      </a:dk1>
      <a:lt1>
        <a:sysClr val="window" lastClr="FFFFFF"/>
      </a:lt1>
      <a:dk2>
        <a:srgbClr val="24213E"/>
      </a:dk2>
      <a:lt2>
        <a:srgbClr val="E9EAF0"/>
      </a:lt2>
      <a:accent1>
        <a:srgbClr val="E8BC4A"/>
      </a:accent1>
      <a:accent2>
        <a:srgbClr val="83C1C6"/>
      </a:accent2>
      <a:accent3>
        <a:srgbClr val="E78D35"/>
      </a:accent3>
      <a:accent4>
        <a:srgbClr val="909CE1"/>
      </a:accent4>
      <a:accent5>
        <a:srgbClr val="839C41"/>
      </a:accent5>
      <a:accent6>
        <a:srgbClr val="CC5439"/>
      </a:accent6>
      <a:hlink>
        <a:srgbClr val="1C6CF1"/>
      </a:hlink>
      <a:folHlink>
        <a:srgbClr val="C649E0"/>
      </a:folHlink>
    </a:clrScheme>
    <a:fontScheme name="Twilight">
      <a:majorFont>
        <a:latin typeface="Corbel"/>
        <a:ea typeface=""/>
        <a:cs typeface=""/>
        <a:font script="Jpan" typeface="ヒラギノ角ゴ Pro W3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ヒラギノ角ゴ Pro W3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wiligh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 fov="600000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300000"/>
              </a:schemeClr>
            </a:gs>
            <a:gs pos="31000">
              <a:schemeClr val="bg1">
                <a:tint val="100000"/>
                <a:satMod val="300000"/>
              </a:schemeClr>
            </a:gs>
            <a:gs pos="62000">
              <a:schemeClr val="phClr">
                <a:tint val="100000"/>
                <a:shade val="100000"/>
                <a:satMod val="100000"/>
              </a:schemeClr>
            </a:gs>
            <a:gs pos="100000">
              <a:schemeClr val="phClr">
                <a:shade val="100000"/>
                <a:hueMod val="93000"/>
                <a:satMod val="50000"/>
                <a:lumMod val="2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100000"/>
                <a:satMod val="100000"/>
              </a:schemeClr>
            </a:gs>
            <a:gs pos="100000">
              <a:schemeClr val="phClr">
                <a:tint val="100000"/>
                <a:shade val="100000"/>
                <a:alpha val="100000"/>
                <a:hueMod val="100000"/>
                <a:satMod val="150000"/>
                <a:lumMod val="5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Twilight.thmx</Template>
  <TotalTime>6266</TotalTime>
  <Words>391</Words>
  <Application>Microsoft Macintosh PowerPoint</Application>
  <PresentationFormat>On-screen Show (4:3)</PresentationFormat>
  <Paragraphs>97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Twilight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NYCDOE Schools</dc:creator>
  <cp:lastModifiedBy>User</cp:lastModifiedBy>
  <cp:revision>295</cp:revision>
  <dcterms:created xsi:type="dcterms:W3CDTF">2012-11-19T19:26:54Z</dcterms:created>
  <dcterms:modified xsi:type="dcterms:W3CDTF">2014-03-19T23:54:12Z</dcterms:modified>
</cp:coreProperties>
</file>