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7" r:id="rId1"/>
  </p:sldMasterIdLst>
  <p:notesMasterIdLst>
    <p:notesMasterId r:id="rId9"/>
  </p:notesMasterIdLst>
  <p:sldIdLst>
    <p:sldId id="257" r:id="rId2"/>
    <p:sldId id="641" r:id="rId3"/>
    <p:sldId id="644" r:id="rId4"/>
    <p:sldId id="597" r:id="rId5"/>
    <p:sldId id="642" r:id="rId6"/>
    <p:sldId id="645" r:id="rId7"/>
    <p:sldId id="64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7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>
        <p:scale>
          <a:sx n="65" d="100"/>
          <a:sy n="65" d="100"/>
        </p:scale>
        <p:origin x="-1816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EE796-8BB9-8E40-BF38-D52FCB9B1618}" type="datetimeFigureOut">
              <a:rPr lang="en-US" smtClean="0"/>
              <a:t>3/3/14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E6601-88E3-EE42-92CE-0AEC8762A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66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3/3/14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3/3/14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3/3/14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3/3/14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3/3/14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3/3/14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3/3/14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3/3/14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3/3/14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3/3/14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3/3/14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BC95-73C3-6940-8688-C6D4C3AD3A7E}" type="datetimeFigureOut">
              <a:rPr lang="en-US" smtClean="0"/>
              <a:pPr/>
              <a:t>3/3/14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0" y="1799718"/>
            <a:ext cx="7296150" cy="2615974"/>
          </a:xfrm>
        </p:spPr>
        <p:txBody>
          <a:bodyPr>
            <a:normAutofit/>
          </a:bodyPr>
          <a:lstStyle/>
          <a:p>
            <a:pPr eaLnBrk="1" hangingPunct="1"/>
            <a:r>
              <a:rPr lang="en-US" sz="5100" b="1" u="sng" dirty="0" smtClean="0">
                <a:solidFill>
                  <a:schemeClr val="tx1"/>
                </a:solidFill>
                <a:latin typeface="Stencil"/>
                <a:ea typeface="ＭＳ Ｐゴシック" charset="-128"/>
                <a:cs typeface="Stencil"/>
              </a:rPr>
              <a:t>Sit down &amp; get packet out</a:t>
            </a:r>
            <a:endParaRPr lang="en-US" sz="5100" b="1" u="sng" dirty="0" smtClean="0">
              <a:solidFill>
                <a:schemeClr val="tx1"/>
              </a:solidFill>
              <a:latin typeface="Stencil"/>
              <a:ea typeface="ＭＳ Ｐゴシック" charset="-128"/>
              <a:cs typeface="Stenci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 smtClean="0"/>
              <a:t>Unit </a:t>
            </a:r>
            <a:r>
              <a:rPr lang="en-US" sz="2400" b="1" dirty="0" smtClean="0"/>
              <a:t>5: Urination Station—Excretory System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 smtClean="0"/>
              <a:t>Unit </a:t>
            </a:r>
          </a:p>
          <a:p>
            <a:pPr algn="ctr"/>
            <a:r>
              <a:rPr lang="en-US" sz="3000" b="1" dirty="0" smtClean="0"/>
              <a:t>5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-30261" y="166316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12" name="Rounded Rectangle 11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94001" y="1066800"/>
              <a:ext cx="1453199" cy="36933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Do Now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426" y="5568464"/>
            <a:ext cx="871830" cy="957382"/>
          </a:xfrm>
          <a:prstGeom prst="rect">
            <a:avLst/>
          </a:prstGeom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310" y="4415692"/>
            <a:ext cx="1758511" cy="2369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3732821" y="4415692"/>
            <a:ext cx="5411179" cy="24423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0" b="1" u="sng" dirty="0" smtClean="0">
                <a:solidFill>
                  <a:srgbClr val="000000"/>
                </a:solidFill>
                <a:latin typeface="Stencil" pitchFamily="82" charset="0"/>
              </a:rPr>
              <a:t>DO NOW</a:t>
            </a:r>
            <a:r>
              <a:rPr lang="en-US" sz="12000" b="1" dirty="0" smtClean="0">
                <a:solidFill>
                  <a:srgbClr val="000000"/>
                </a:solidFill>
                <a:latin typeface="Stencil" pitchFamily="82" charset="0"/>
              </a:rPr>
              <a:t>:</a:t>
            </a:r>
            <a:r>
              <a:rPr lang="en-US" sz="8000" b="1" dirty="0" smtClean="0">
                <a:solidFill>
                  <a:srgbClr val="000000"/>
                </a:solidFill>
                <a:latin typeface="Stencil" pitchFamily="82" charset="0"/>
              </a:rPr>
              <a:t> </a:t>
            </a:r>
          </a:p>
          <a:p>
            <a:pPr algn="l"/>
            <a:r>
              <a:rPr lang="en-US" sz="4800" b="1" dirty="0" smtClean="0">
                <a:solidFill>
                  <a:srgbClr val="800000"/>
                </a:solidFill>
                <a:latin typeface="Corbel"/>
                <a:cs typeface="Corbel"/>
              </a:rPr>
              <a:t>You have 5 minutes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0" y="1862400"/>
            <a:ext cx="7238999" cy="49956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Announcements</a:t>
            </a:r>
          </a:p>
          <a:p>
            <a:pPr>
              <a:lnSpc>
                <a:spcPct val="110000"/>
              </a:lnSpc>
            </a:pPr>
            <a:endParaRPr lang="en-US" sz="4000" dirty="0">
              <a:solidFill>
                <a:srgbClr val="475BCD"/>
              </a:solidFill>
              <a:latin typeface="Stencil"/>
              <a:cs typeface="Stencil"/>
            </a:endParaRPr>
          </a:p>
          <a:p>
            <a:pPr>
              <a:lnSpc>
                <a:spcPct val="110000"/>
              </a:lnSpc>
            </a:pPr>
            <a:r>
              <a:rPr lang="en-US" sz="4000" dirty="0" smtClean="0">
                <a:solidFill>
                  <a:srgbClr val="000000"/>
                </a:solidFill>
                <a:latin typeface="Century Gothic"/>
                <a:cs typeface="Century Gothic"/>
              </a:rPr>
              <a:t>Lab #4 on Calcium Strength (Lab Report &amp; Lab Notebook) is Past DUE!!!!</a:t>
            </a:r>
            <a:endParaRPr lang="en-US" sz="4000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>
              <a:lnSpc>
                <a:spcPct val="110000"/>
              </a:lnSpc>
            </a:pPr>
            <a:endParaRPr lang="en-US" sz="4000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algn="l"/>
            <a:endParaRPr lang="en-US" sz="4000" dirty="0" smtClean="0">
              <a:solidFill>
                <a:schemeClr val="bg1"/>
              </a:solidFill>
            </a:endParaRPr>
          </a:p>
          <a:p>
            <a:pPr algn="l"/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5: Urination Station—Excretory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/>
              <a:t>Unit </a:t>
            </a:r>
          </a:p>
          <a:p>
            <a:pPr algn="ctr"/>
            <a:r>
              <a:rPr lang="en-US" sz="3000" b="1" dirty="0"/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7799" y="526886"/>
            <a:ext cx="7407619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endParaRPr lang="en-US" sz="2400" b="1" dirty="0" smtClean="0">
              <a:solidFill>
                <a:srgbClr val="000000"/>
              </a:solidFill>
            </a:endParaRPr>
          </a:p>
          <a:p>
            <a:pPr algn="ctr"/>
            <a:endParaRPr lang="en-US" sz="2400" b="1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85015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76200" y="1733328"/>
            <a:ext cx="1828800" cy="5083885"/>
            <a:chOff x="76200" y="293448"/>
            <a:chExt cx="1828800" cy="4969413"/>
          </a:xfrm>
        </p:grpSpPr>
        <p:sp>
          <p:nvSpPr>
            <p:cNvPr id="19" name="Rounded Rectangle 18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073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0" y="1862400"/>
            <a:ext cx="7238999" cy="49956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Announcements</a:t>
            </a:r>
          </a:p>
          <a:p>
            <a:pPr>
              <a:lnSpc>
                <a:spcPct val="110000"/>
              </a:lnSpc>
            </a:pPr>
            <a:endParaRPr lang="en-US" sz="4000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>
              <a:lnSpc>
                <a:spcPct val="110000"/>
              </a:lnSpc>
            </a:pPr>
            <a:r>
              <a:rPr lang="en-US" sz="4000" dirty="0" smtClean="0">
                <a:solidFill>
                  <a:srgbClr val="000000"/>
                </a:solidFill>
                <a:latin typeface="Century Gothic"/>
                <a:cs typeface="Century Gothic"/>
              </a:rPr>
              <a:t>Project (Health Careers) Presentation + Handout Draft due </a:t>
            </a:r>
            <a:endParaRPr lang="en-US" sz="4000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>
              <a:lnSpc>
                <a:spcPct val="110000"/>
              </a:lnSpc>
            </a:pPr>
            <a:r>
              <a:rPr lang="en-US" sz="4000" dirty="0" smtClean="0">
                <a:solidFill>
                  <a:srgbClr val="000000"/>
                </a:solidFill>
                <a:latin typeface="Century Gothic"/>
                <a:cs typeface="Century Gothic"/>
              </a:rPr>
              <a:t>Friday </a:t>
            </a:r>
            <a:r>
              <a:rPr lang="en-US" sz="4000" dirty="0" smtClean="0">
                <a:solidFill>
                  <a:srgbClr val="000000"/>
                </a:solidFill>
                <a:latin typeface="Century Gothic"/>
                <a:cs typeface="Century Gothic"/>
              </a:rPr>
              <a:t>March 7, 2014</a:t>
            </a:r>
          </a:p>
          <a:p>
            <a:pPr>
              <a:lnSpc>
                <a:spcPct val="110000"/>
              </a:lnSpc>
            </a:pPr>
            <a:endParaRPr lang="en-US" sz="4000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algn="l"/>
            <a:endParaRPr lang="en-US" sz="4000" dirty="0" smtClean="0">
              <a:solidFill>
                <a:schemeClr val="bg1"/>
              </a:solidFill>
            </a:endParaRPr>
          </a:p>
          <a:p>
            <a:pPr algn="l"/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5: Urination Station—Excretory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/>
              <a:t>Unit </a:t>
            </a:r>
          </a:p>
          <a:p>
            <a:pPr algn="ctr"/>
            <a:r>
              <a:rPr lang="en-US" sz="3000" b="1" dirty="0" smtClean="0"/>
              <a:t>5</a:t>
            </a:r>
            <a:endParaRPr lang="en-US" sz="3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26886"/>
            <a:ext cx="7407619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endParaRPr lang="en-US" sz="2400" b="1" dirty="0" smtClean="0">
              <a:solidFill>
                <a:srgbClr val="000000"/>
              </a:solidFill>
            </a:endParaRPr>
          </a:p>
          <a:p>
            <a:pPr algn="ctr"/>
            <a:endParaRPr lang="en-US" sz="2400" b="1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85015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76200" y="1733328"/>
            <a:ext cx="1828800" cy="5083885"/>
            <a:chOff x="76200" y="293448"/>
            <a:chExt cx="1828800" cy="4969413"/>
          </a:xfrm>
        </p:grpSpPr>
        <p:sp>
          <p:nvSpPr>
            <p:cNvPr id="19" name="Rounded Rectangle 18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874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634374"/>
            <a:ext cx="9143998" cy="4704907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00"/>
                </a:solidFill>
              </a:rPr>
              <a:t>Things To Do</a:t>
            </a:r>
            <a:endParaRPr lang="en-US" sz="4000" b="1" dirty="0" smtClean="0">
              <a:solidFill>
                <a:srgbClr val="000000"/>
              </a:solidFill>
            </a:endParaRPr>
          </a:p>
          <a:p>
            <a:pPr marL="571500" lvl="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bg1"/>
                </a:solidFill>
              </a:rPr>
              <a:t>Fix Anatomy &amp; Physiology Binders</a:t>
            </a:r>
          </a:p>
          <a:p>
            <a:pPr marL="571500" lvl="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bg1"/>
                </a:solidFill>
              </a:rPr>
              <a:t>Fill out lab folder checklists</a:t>
            </a:r>
          </a:p>
          <a:p>
            <a:pPr marL="571500" lvl="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bg1"/>
                </a:solidFill>
              </a:rPr>
              <a:t>Find out what you are missing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5: Urination Station—Excretory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/>
              <a:t>Unit </a:t>
            </a:r>
          </a:p>
          <a:p>
            <a:pPr algn="ctr"/>
            <a:r>
              <a:rPr lang="en-US" sz="3000" b="1" dirty="0"/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7799" y="468272"/>
            <a:ext cx="7407619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endParaRPr lang="en-US" sz="2400" b="1" dirty="0" smtClean="0">
              <a:solidFill>
                <a:srgbClr val="000000"/>
              </a:solidFill>
            </a:endParaRPr>
          </a:p>
          <a:p>
            <a:pPr algn="ctr"/>
            <a:endParaRPr lang="en-US" sz="2400" b="1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31" name="Rounded Rectangle 3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117450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Mini-Lesson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679699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586099" y="6413191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8153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819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634374"/>
            <a:ext cx="9143998" cy="4704907"/>
          </a:xfrm>
        </p:spPr>
        <p:txBody>
          <a:bodyPr>
            <a:normAutofit/>
          </a:bodyPr>
          <a:lstStyle/>
          <a:p>
            <a:endParaRPr lang="en-US" sz="4000" b="1" dirty="0" smtClean="0">
              <a:solidFill>
                <a:srgbClr val="000000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Aim for 5.1: </a:t>
            </a:r>
            <a:r>
              <a:rPr lang="en-US" sz="3200" dirty="0" smtClean="0">
                <a:solidFill>
                  <a:schemeClr val="bg1"/>
                </a:solidFill>
              </a:rPr>
              <a:t>How do the structures of the excretory system aid in carryin</a:t>
            </a:r>
            <a:r>
              <a:rPr lang="en-US" sz="3200" dirty="0" smtClean="0">
                <a:solidFill>
                  <a:schemeClr val="bg1"/>
                </a:solidFill>
              </a:rPr>
              <a:t>g out its functions?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Objective for 5.1: </a:t>
            </a:r>
            <a:r>
              <a:rPr lang="en-US" sz="3200" dirty="0">
                <a:solidFill>
                  <a:schemeClr val="bg1"/>
                </a:solidFill>
              </a:rPr>
              <a:t>I will analyze how the structures of the excretory system aid in carrying out its functions. 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5: Urination Station—Excretory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/>
              <a:t>Unit </a:t>
            </a:r>
          </a:p>
          <a:p>
            <a:pPr algn="ctr"/>
            <a:r>
              <a:rPr lang="en-US" sz="3000" b="1" dirty="0"/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7799" y="468272"/>
            <a:ext cx="7407619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endParaRPr lang="en-US" sz="2400" b="1" dirty="0" smtClean="0">
              <a:solidFill>
                <a:srgbClr val="000000"/>
              </a:solidFill>
            </a:endParaRPr>
          </a:p>
          <a:p>
            <a:pPr algn="ctr"/>
            <a:endParaRPr lang="en-US" sz="2400" b="1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31" name="Rounded Rectangle 3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117450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Mini-Lesson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679699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586099" y="6413191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8153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649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634374"/>
            <a:ext cx="9143998" cy="4704907"/>
          </a:xfrm>
        </p:spPr>
        <p:txBody>
          <a:bodyPr>
            <a:normAutofit/>
          </a:bodyPr>
          <a:lstStyle/>
          <a:p>
            <a:endParaRPr lang="en-US" sz="4000" b="1" dirty="0" smtClean="0">
              <a:solidFill>
                <a:srgbClr val="000000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Aim for 5.2: </a:t>
            </a:r>
            <a:r>
              <a:rPr lang="en-US" sz="3200" dirty="0" smtClean="0">
                <a:solidFill>
                  <a:schemeClr val="bg1"/>
                </a:solidFill>
              </a:rPr>
              <a:t>How does urine form?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Objective for 5.2: </a:t>
            </a:r>
            <a:r>
              <a:rPr lang="en-US" sz="3200" dirty="0">
                <a:solidFill>
                  <a:srgbClr val="000000"/>
                </a:solidFill>
              </a:rPr>
              <a:t>I will describe the formation and composition of urine.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. </a:t>
            </a:r>
            <a:endParaRPr lang="en-US" sz="3200" dirty="0">
              <a:solidFill>
                <a:srgbClr val="000000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5: Urination Station—Excretory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/>
              <a:t>Unit </a:t>
            </a:r>
          </a:p>
          <a:p>
            <a:pPr algn="ctr"/>
            <a:r>
              <a:rPr lang="en-US" sz="3000" b="1" dirty="0"/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7799" y="468272"/>
            <a:ext cx="7407619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endParaRPr lang="en-US" sz="2400" b="1" dirty="0" smtClean="0">
              <a:solidFill>
                <a:srgbClr val="000000"/>
              </a:solidFill>
            </a:endParaRPr>
          </a:p>
          <a:p>
            <a:pPr algn="ctr"/>
            <a:endParaRPr lang="en-US" sz="2400" b="1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31" name="Rounded Rectangle 3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117450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Mini-Lesson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679699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586099" y="6413191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8153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914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634374"/>
            <a:ext cx="9143998" cy="4704907"/>
          </a:xfrm>
        </p:spPr>
        <p:txBody>
          <a:bodyPr>
            <a:normAutofit/>
          </a:bodyPr>
          <a:lstStyle/>
          <a:p>
            <a:endParaRPr lang="en-US" sz="4000" b="1" dirty="0" smtClean="0">
              <a:solidFill>
                <a:srgbClr val="000000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Aim for 5.3: </a:t>
            </a:r>
            <a:r>
              <a:rPr lang="en-US" sz="3200" dirty="0" smtClean="0">
                <a:solidFill>
                  <a:schemeClr val="bg1"/>
                </a:solidFill>
              </a:rPr>
              <a:t>How does the excretory system aid in the body’s maintenance of water balance?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Objective for 5.3: </a:t>
            </a:r>
            <a:r>
              <a:rPr lang="en-US" sz="3200" dirty="0">
                <a:solidFill>
                  <a:srgbClr val="000000"/>
                </a:solidFill>
              </a:rPr>
              <a:t>I will describe how the excretory system aids in maintaining the body’s water balance.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endParaRPr lang="en-US" sz="3200" dirty="0">
              <a:solidFill>
                <a:srgbClr val="000000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4: Bones-</a:t>
            </a:r>
            <a:r>
              <a:rPr lang="en-US" sz="2400" b="1" dirty="0" err="1"/>
              <a:t>Jointz</a:t>
            </a:r>
            <a:r>
              <a:rPr lang="en-US" sz="2400" b="1" dirty="0"/>
              <a:t>-In-Harmony: Skeletal System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/>
              <a:t>Unit </a:t>
            </a:r>
          </a:p>
          <a:p>
            <a:pPr algn="ctr"/>
            <a:r>
              <a:rPr lang="en-US" sz="3000" b="1" dirty="0"/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7799" y="468272"/>
            <a:ext cx="7407619" cy="1200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31" name="Rounded Rectangle 3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117450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Mini-Lesson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679699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586099" y="6413191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8153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406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6253</TotalTime>
  <Words>325</Words>
  <Application>Microsoft Macintosh PowerPoint</Application>
  <PresentationFormat>On-screen Show (4:3)</PresentationFormat>
  <Paragraphs>93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Twilight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NYCDOE Schools</dc:creator>
  <cp:lastModifiedBy>Princess Francois</cp:lastModifiedBy>
  <cp:revision>292</cp:revision>
  <dcterms:created xsi:type="dcterms:W3CDTF">2012-11-19T19:26:54Z</dcterms:created>
  <dcterms:modified xsi:type="dcterms:W3CDTF">2014-03-03T06:20:03Z</dcterms:modified>
</cp:coreProperties>
</file>