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5"/>
  </p:notesMasterIdLst>
  <p:sldIdLst>
    <p:sldId id="257" r:id="rId2"/>
    <p:sldId id="306" r:id="rId3"/>
    <p:sldId id="555" r:id="rId4"/>
    <p:sldId id="571" r:id="rId5"/>
    <p:sldId id="556" r:id="rId6"/>
    <p:sldId id="565" r:id="rId7"/>
    <p:sldId id="566" r:id="rId8"/>
    <p:sldId id="567" r:id="rId9"/>
    <p:sldId id="568" r:id="rId10"/>
    <p:sldId id="569" r:id="rId11"/>
    <p:sldId id="570" r:id="rId12"/>
    <p:sldId id="523" r:id="rId13"/>
    <p:sldId id="524" r:id="rId14"/>
    <p:sldId id="557" r:id="rId15"/>
    <p:sldId id="525" r:id="rId16"/>
    <p:sldId id="558" r:id="rId17"/>
    <p:sldId id="526" r:id="rId18"/>
    <p:sldId id="559" r:id="rId19"/>
    <p:sldId id="560" r:id="rId20"/>
    <p:sldId id="561" r:id="rId21"/>
    <p:sldId id="562" r:id="rId22"/>
    <p:sldId id="563" r:id="rId23"/>
    <p:sldId id="575" r:id="rId24"/>
    <p:sldId id="537" r:id="rId25"/>
    <p:sldId id="538" r:id="rId26"/>
    <p:sldId id="548" r:id="rId27"/>
    <p:sldId id="549" r:id="rId28"/>
    <p:sldId id="550" r:id="rId29"/>
    <p:sldId id="572" r:id="rId30"/>
    <p:sldId id="573" r:id="rId31"/>
    <p:sldId id="551" r:id="rId32"/>
    <p:sldId id="540" r:id="rId33"/>
    <p:sldId id="54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048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3.png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</a:t>
            </a:r>
            <a:r>
              <a:rPr lang="en-US" dirty="0" smtClean="0"/>
              <a:t>identify the major bones </a:t>
            </a:r>
          </a:p>
          <a:p>
            <a:r>
              <a:rPr lang="en-US" dirty="0" smtClean="0"/>
              <a:t>of the axial skeleton.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of the axial skeleton?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4: Bones-</a:t>
            </a:r>
            <a:r>
              <a:rPr lang="en-US" sz="2400" b="1" dirty="0" err="1" smtClean="0"/>
              <a:t>Jointz</a:t>
            </a:r>
            <a:r>
              <a:rPr lang="en-US" sz="2400" b="1" dirty="0" smtClean="0"/>
              <a:t>-In-Harmony: Skeletal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48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 </a:t>
            </a:r>
            <a:r>
              <a:rPr lang="en-US" sz="4800" b="1" smtClean="0">
                <a:solidFill>
                  <a:srgbClr val="800000"/>
                </a:solidFill>
                <a:latin typeface="Corbel"/>
                <a:cs typeface="Corbel"/>
              </a:rPr>
              <a:t>minutes </a:t>
            </a:r>
          </a:p>
          <a:p>
            <a:pPr algn="l"/>
            <a:r>
              <a:rPr lang="en-US" sz="4800" b="1" smtClean="0">
                <a:solidFill>
                  <a:srgbClr val="800000"/>
                </a:solidFill>
                <a:latin typeface="Corbel"/>
                <a:cs typeface="Corbel"/>
              </a:rPr>
              <a:t>(</a:t>
            </a:r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Complete multiple choice </a:t>
            </a:r>
            <a:r>
              <a:rPr lang="en-US" sz="4800" b="1" smtClean="0">
                <a:solidFill>
                  <a:srgbClr val="800000"/>
                </a:solidFill>
                <a:latin typeface="Corbel"/>
                <a:cs typeface="Corbel"/>
              </a:rPr>
              <a:t>on page 6)</a:t>
            </a:r>
            <a:endParaRPr lang="en-US" sz="4800" b="1" dirty="0" smtClean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5. Which of the following statement is INCORRECT?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Bone is where most blood cells are made.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Bone serves as a storehouse for various minerals.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Bone is a dry and non-living supporting structure.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Bone protects and supports the body and its organs.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</a:t>
            </a:r>
            <a:r>
              <a:rPr lang="en-US" sz="3000" b="1" dirty="0" smtClean="0">
                <a:solidFill>
                  <a:srgbClr val="000000"/>
                </a:solidFill>
              </a:rPr>
              <a:t>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8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6. The part of the bone that the articular cartilage covers 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directly </a:t>
            </a:r>
            <a:r>
              <a:rPr lang="en-US" sz="2400" dirty="0">
                <a:solidFill>
                  <a:srgbClr val="000000"/>
                </a:solidFill>
              </a:rPr>
              <a:t>is the </a:t>
            </a:r>
            <a:r>
              <a:rPr lang="en-US" sz="2400" dirty="0" smtClean="0">
                <a:solidFill>
                  <a:srgbClr val="000000"/>
                </a:solidFill>
              </a:rPr>
              <a:t>_______________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Diaphysis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 err="1">
                <a:solidFill>
                  <a:srgbClr val="000000"/>
                </a:solidFill>
              </a:rPr>
              <a:t>Endosteum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Epiphysis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 err="1">
                <a:solidFill>
                  <a:srgbClr val="000000"/>
                </a:solidFill>
              </a:rPr>
              <a:t>periosteum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3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751617"/>
            <a:ext cx="91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The skeleton can be divided into</a:t>
            </a:r>
            <a:endParaRPr lang="en-US" sz="44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5049" y="3252171"/>
            <a:ext cx="50821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54" y="2588520"/>
            <a:ext cx="2367851" cy="3883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2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634389"/>
            <a:ext cx="621104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Appendicular skeleton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Made of 126 bones. </a:t>
            </a:r>
          </a:p>
          <a:p>
            <a:pPr marL="342900" indent="-342900">
              <a:buFont typeface="Arial"/>
              <a:buChar char="•"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Appendicular = adjective 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of the noun </a:t>
            </a:r>
            <a:r>
              <a:rPr lang="en-US" sz="3500" i="1" dirty="0" smtClean="0">
                <a:solidFill>
                  <a:schemeClr val="accent6">
                    <a:lumMod val="75000"/>
                  </a:schemeClr>
                </a:solidFill>
              </a:rPr>
              <a:t>appendage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</a:rPr>
              <a:t>part that is joined to something larger. </a:t>
            </a:r>
            <a:endParaRPr lang="en-US" sz="3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Involves lower limbs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92" y="1758248"/>
            <a:ext cx="2478914" cy="45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1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634389"/>
            <a:ext cx="58224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axial skeleton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Made of 80 bones. </a:t>
            </a:r>
          </a:p>
          <a:p>
            <a:pPr marL="342900" indent="-342900">
              <a:buFont typeface="Arial"/>
              <a:buChar char="•"/>
            </a:pPr>
            <a:r>
              <a:rPr lang="en-US" sz="4400" dirty="0" smtClean="0">
                <a:solidFill>
                  <a:srgbClr val="9C3D28"/>
                </a:solidFill>
              </a:rPr>
              <a:t>Made </a:t>
            </a:r>
            <a:r>
              <a:rPr lang="en-US" sz="4400" dirty="0">
                <a:solidFill>
                  <a:srgbClr val="9C3D28"/>
                </a:solidFill>
              </a:rPr>
              <a:t>of the bones of the head and trunk of an organism. </a:t>
            </a:r>
            <a:endParaRPr lang="en-US" sz="4400" dirty="0">
              <a:solidFill>
                <a:srgbClr val="9C3D28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253" y="1876129"/>
            <a:ext cx="3175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5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51617"/>
            <a:ext cx="91754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Functions of axial skeleton</a:t>
            </a:r>
            <a:endParaRPr lang="en-US" sz="44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9C3D28"/>
                </a:solidFill>
                <a:ea typeface="ＭＳ Ｐゴシック" charset="-128"/>
                <a:cs typeface="ＭＳ Ｐゴシック" charset="-128"/>
              </a:rPr>
              <a:t>Supports and protects the brain, spinal cord, and organs in ventral (front) body cavities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9C3D28"/>
                </a:solidFill>
                <a:ea typeface="ＭＳ Ｐゴシック" charset="-128"/>
                <a:cs typeface="ＭＳ Ｐゴシック" charset="-128"/>
              </a:rPr>
              <a:t>Provides surface for muscles to attach</a:t>
            </a:r>
          </a:p>
          <a:p>
            <a:endParaRPr lang="en-US" b="1" dirty="0">
              <a:solidFill>
                <a:srgbClr val="800000"/>
              </a:solidFill>
              <a:latin typeface="Calisto MT" charset="0"/>
            </a:endParaRPr>
          </a:p>
          <a:p>
            <a:endParaRPr lang="en-US" b="1" dirty="0">
              <a:solidFill>
                <a:srgbClr val="800000"/>
              </a:solidFill>
              <a:latin typeface="Calisto MT" charset="0"/>
            </a:endParaRPr>
          </a:p>
          <a:p>
            <a:pPr lvl="0"/>
            <a:endParaRPr lang="en-US" sz="3200" dirty="0"/>
          </a:p>
          <a:p>
            <a:pPr marL="342900" indent="-342900" algn="ctr">
              <a:buFont typeface="Arial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5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51617"/>
            <a:ext cx="91754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parts of axial skeleton</a:t>
            </a:r>
            <a:endParaRPr lang="en-US" sz="44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742950" indent="-742950">
              <a:buFont typeface="+mj-lt"/>
              <a:buAutoNum type="arabicPeriod"/>
            </a:pPr>
            <a:endParaRPr lang="en-US" sz="4000" b="1" dirty="0" smtClean="0">
              <a:solidFill>
                <a:srgbClr val="9C3D28"/>
              </a:solidFill>
              <a:ea typeface="ＭＳ Ｐゴシック" charset="-128"/>
              <a:cs typeface="ＭＳ Ｐゴシック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9C3D28"/>
                </a:solidFill>
                <a:ea typeface="ＭＳ Ｐゴシック" charset="-128"/>
                <a:cs typeface="ＭＳ Ｐゴシック" charset="-128"/>
              </a:rPr>
              <a:t>Skull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9C3D28"/>
                </a:solidFill>
                <a:ea typeface="ＭＳ Ｐゴシック" charset="-128"/>
                <a:cs typeface="ＭＳ Ｐゴシック" charset="-128"/>
              </a:rPr>
              <a:t>Rib cage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9C3D28"/>
                </a:solidFill>
                <a:ea typeface="ＭＳ Ｐゴシック" charset="-128"/>
                <a:cs typeface="ＭＳ Ｐゴシック" charset="-128"/>
              </a:rPr>
              <a:t>vertebrae</a:t>
            </a:r>
            <a:endParaRPr lang="en-US" sz="4000" b="1" dirty="0">
              <a:solidFill>
                <a:srgbClr val="9C3D28"/>
              </a:solidFill>
              <a:ea typeface="ＭＳ Ｐゴシック" charset="-128"/>
              <a:cs typeface="ＭＳ Ｐゴシック" charset="-128"/>
            </a:endParaRPr>
          </a:p>
          <a:p>
            <a:endParaRPr lang="en-US" b="1" dirty="0">
              <a:solidFill>
                <a:srgbClr val="800000"/>
              </a:solidFill>
              <a:latin typeface="Calisto MT" charset="0"/>
            </a:endParaRPr>
          </a:p>
          <a:p>
            <a:endParaRPr lang="en-US" b="1" dirty="0">
              <a:solidFill>
                <a:srgbClr val="800000"/>
              </a:solidFill>
              <a:latin typeface="Calisto MT" charset="0"/>
            </a:endParaRPr>
          </a:p>
          <a:p>
            <a:pPr lvl="0"/>
            <a:endParaRPr lang="en-US" sz="3200" dirty="0"/>
          </a:p>
          <a:p>
            <a:pPr marL="342900" indent="-342900" algn="ctr">
              <a:buFont typeface="Arial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9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51617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Axial Skeleton—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Skull</a:t>
            </a:r>
          </a:p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Skull </a:t>
            </a:r>
            <a:r>
              <a:rPr lang="en-US" sz="4400" b="1" dirty="0">
                <a:solidFill>
                  <a:srgbClr val="000000"/>
                </a:solidFill>
              </a:rPr>
              <a:t>= 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</a:rPr>
              <a:t>cranium</a:t>
            </a:r>
            <a:endParaRPr lang="en-US" sz="32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28785"/>
              </p:ext>
            </p:extLst>
          </p:nvPr>
        </p:nvGraphicFramePr>
        <p:xfrm>
          <a:off x="1267179" y="3315191"/>
          <a:ext cx="6638540" cy="302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4" imgW="6997700" imgH="3187700" progId="Word.Document.12">
                  <p:embed/>
                </p:oleObj>
              </mc:Choice>
              <mc:Fallback>
                <p:oleObj name="Document" r:id="rId4" imgW="69977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7179" y="3315191"/>
                        <a:ext cx="6638540" cy="3024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38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65037"/>
              </p:ext>
            </p:extLst>
          </p:nvPr>
        </p:nvGraphicFramePr>
        <p:xfrm>
          <a:off x="615749" y="1873738"/>
          <a:ext cx="7948388" cy="412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4" imgW="7048500" imgH="3657600" progId="Word.Document.12">
                  <p:embed/>
                </p:oleObj>
              </mc:Choice>
              <mc:Fallback>
                <p:oleObj name="Document" r:id="rId4" imgW="7048500" imgH="365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49" y="1873738"/>
                        <a:ext cx="7948388" cy="412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55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51617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475BCD"/>
                </a:solidFill>
                <a:latin typeface="Stencil"/>
                <a:cs typeface="Stencil"/>
              </a:rPr>
              <a:t>Axial Skeleton</a:t>
            </a:r>
            <a:r>
              <a:rPr lang="en-US" sz="4400" b="1" dirty="0" smtClean="0">
                <a:solidFill>
                  <a:srgbClr val="475BCD"/>
                </a:solidFill>
                <a:latin typeface="Stencil"/>
                <a:cs typeface="Stencil"/>
              </a:rPr>
              <a:t>—</a:t>
            </a:r>
          </a:p>
          <a:p>
            <a:pPr algn="ctr"/>
            <a:r>
              <a:rPr lang="en-US" sz="4400" b="1" dirty="0" smtClean="0">
                <a:solidFill>
                  <a:srgbClr val="475BCD"/>
                </a:solidFill>
                <a:latin typeface="Stencil"/>
                <a:cs typeface="Stencil"/>
              </a:rPr>
              <a:t>Thoracic </a:t>
            </a:r>
            <a:r>
              <a:rPr lang="en-US" sz="4400" b="1" dirty="0">
                <a:solidFill>
                  <a:srgbClr val="475BCD"/>
                </a:solidFill>
                <a:latin typeface="Stencil"/>
                <a:cs typeface="Stencil"/>
              </a:rPr>
              <a:t>Cage = Rib </a:t>
            </a:r>
            <a:r>
              <a:rPr lang="en-US" sz="4400" b="1" dirty="0" smtClean="0">
                <a:solidFill>
                  <a:srgbClr val="475BCD"/>
                </a:solidFill>
                <a:latin typeface="Stencil"/>
                <a:cs typeface="Stencil"/>
              </a:rPr>
              <a:t>Cage</a:t>
            </a:r>
            <a:endParaRPr lang="en-US" sz="4400" dirty="0">
              <a:solidFill>
                <a:srgbClr val="475BCD"/>
              </a:solidFill>
              <a:latin typeface="Stencil"/>
              <a:cs typeface="Stenci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185372"/>
              </p:ext>
            </p:extLst>
          </p:nvPr>
        </p:nvGraphicFramePr>
        <p:xfrm>
          <a:off x="1220735" y="3198167"/>
          <a:ext cx="67564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4" imgW="6756400" imgH="3136900" progId="Word.Document.12">
                  <p:embed/>
                </p:oleObj>
              </mc:Choice>
              <mc:Fallback>
                <p:oleObj name="Document" r:id="rId4" imgW="67564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0735" y="3198167"/>
                        <a:ext cx="6756400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93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112845" cy="49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Protection of most important organs of our body (brain, heart, spine)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Appendicular Skeleton, Axial Skeleton, Mandible, Maxilla, Orbit, Nasal Bone, Parietal bone, Occipital Bone, Frontal bone, Temporal bone, </a:t>
            </a:r>
            <a:r>
              <a:rPr lang="en-US" sz="2000" dirty="0" err="1">
                <a:solidFill>
                  <a:srgbClr val="000000"/>
                </a:solidFill>
              </a:rPr>
              <a:t>Zygomatic</a:t>
            </a:r>
            <a:r>
              <a:rPr lang="en-US" sz="2000" dirty="0">
                <a:solidFill>
                  <a:srgbClr val="000000"/>
                </a:solidFill>
              </a:rPr>
              <a:t> bone, Sternum, Costal Cartilage, True Ribs, False Ribs, Floating Ribs, Thoracic, Lumbar, Cervical    Coccyx, Sacrum </a:t>
            </a:r>
            <a:endParaRPr lang="en-US" sz="2000" b="1" dirty="0">
              <a:solidFill>
                <a:srgbClr val="000000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45" y="2559607"/>
            <a:ext cx="2657231" cy="331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264808"/>
              </p:ext>
            </p:extLst>
          </p:nvPr>
        </p:nvGraphicFramePr>
        <p:xfrm>
          <a:off x="1085475" y="1957263"/>
          <a:ext cx="70485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7048500" imgH="4076700" progId="Word.Document.12">
                  <p:embed/>
                </p:oleObj>
              </mc:Choice>
              <mc:Fallback>
                <p:oleObj name="Document" r:id="rId4" imgW="7048500" imgH="407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475" y="1957263"/>
                        <a:ext cx="70485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65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78374" y="1751617"/>
            <a:ext cx="60656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475BCD"/>
                </a:solidFill>
                <a:latin typeface="Stencil"/>
                <a:cs typeface="Stencil"/>
              </a:rPr>
              <a:t>Axial Skeleton</a:t>
            </a:r>
            <a:r>
              <a:rPr lang="en-US" sz="4400" b="1" dirty="0" smtClean="0">
                <a:solidFill>
                  <a:srgbClr val="475BCD"/>
                </a:solidFill>
                <a:latin typeface="Stencil"/>
                <a:cs typeface="Stencil"/>
              </a:rPr>
              <a:t>—</a:t>
            </a:r>
          </a:p>
          <a:p>
            <a:pPr algn="ctr"/>
            <a:r>
              <a:rPr lang="en-US" sz="4400" b="1" dirty="0" smtClean="0">
                <a:solidFill>
                  <a:srgbClr val="475BCD"/>
                </a:solidFill>
                <a:latin typeface="Stencil"/>
                <a:cs typeface="Stencil"/>
              </a:rPr>
              <a:t>Vertebral </a:t>
            </a:r>
            <a:r>
              <a:rPr lang="en-US" sz="4400" b="1" dirty="0">
                <a:solidFill>
                  <a:srgbClr val="475BCD"/>
                </a:solidFill>
                <a:latin typeface="Stencil"/>
                <a:cs typeface="Stencil"/>
              </a:rPr>
              <a:t>Column = Spine</a:t>
            </a:r>
            <a:endParaRPr lang="en-US" sz="4400" dirty="0">
              <a:solidFill>
                <a:srgbClr val="475BCD"/>
              </a:solidFill>
              <a:latin typeface="Stencil"/>
              <a:cs typeface="Stencil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4" y="1652981"/>
            <a:ext cx="24003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07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548165"/>
              </p:ext>
            </p:extLst>
          </p:nvPr>
        </p:nvGraphicFramePr>
        <p:xfrm>
          <a:off x="437777" y="1652981"/>
          <a:ext cx="6819900" cy="470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6819900" imgH="5105400" progId="Word.Document.12">
                  <p:embed/>
                </p:oleObj>
              </mc:Choice>
              <mc:Fallback>
                <p:oleObj name="Document" r:id="rId4" imgW="6819900" imgH="510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777" y="1652981"/>
                        <a:ext cx="6819900" cy="470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49" y="1652981"/>
            <a:ext cx="24003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1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Class work</a:t>
            </a:r>
          </a:p>
          <a:p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Let’s go over multiple choice…RAISE # of fingers to refer to answer</a:t>
            </a:r>
          </a:p>
          <a:p>
            <a:r>
              <a:rPr lang="en-US" sz="4000" dirty="0">
                <a:solidFill>
                  <a:srgbClr val="000000"/>
                </a:solidFill>
                <a:latin typeface="Stencil"/>
                <a:cs typeface="Stencil"/>
              </a:rPr>
              <a:t>(you have 5 minutes)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4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4000" b="1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1. Which bone or bones does not/do not belong to the axial skeleton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marL="457200" indent="-457200" algn="l">
              <a:buAutoNum type="alphaUcParenR"/>
            </a:pPr>
            <a:r>
              <a:rPr lang="en-US" sz="2400" dirty="0" smtClean="0">
                <a:solidFill>
                  <a:schemeClr val="bg1"/>
                </a:solidFill>
              </a:rPr>
              <a:t>Skulls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B) </a:t>
            </a:r>
            <a:r>
              <a:rPr lang="en-US" sz="2400" dirty="0" smtClean="0">
                <a:solidFill>
                  <a:schemeClr val="bg1"/>
                </a:solidFill>
              </a:rPr>
              <a:t>Ribs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C) </a:t>
            </a:r>
            <a:r>
              <a:rPr lang="en-US" sz="2400" dirty="0" smtClean="0">
                <a:solidFill>
                  <a:schemeClr val="bg1"/>
                </a:solidFill>
              </a:rPr>
              <a:t>Hip bone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D) </a:t>
            </a:r>
            <a:r>
              <a:rPr lang="en-US" sz="2400" dirty="0" smtClean="0">
                <a:solidFill>
                  <a:schemeClr val="bg1"/>
                </a:solidFill>
              </a:rPr>
              <a:t>Spinal </a:t>
            </a:r>
            <a:r>
              <a:rPr lang="en-US" sz="2400" dirty="0">
                <a:solidFill>
                  <a:schemeClr val="bg1"/>
                </a:solidFill>
              </a:rPr>
              <a:t>column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0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2. Which skull bone is not part of the cranium?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A) </a:t>
            </a:r>
            <a:r>
              <a:rPr lang="en-US" sz="2400" dirty="0" smtClean="0">
                <a:solidFill>
                  <a:srgbClr val="000000"/>
                </a:solidFill>
              </a:rPr>
              <a:t>frontal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 marL="457200" indent="-457200" algn="l">
              <a:buAutoNum type="alphaUcParenR" startAt="2"/>
            </a:pPr>
            <a:r>
              <a:rPr lang="en-US" sz="2400" dirty="0" smtClean="0">
                <a:solidFill>
                  <a:srgbClr val="000000"/>
                </a:solidFill>
              </a:rPr>
              <a:t>Temporal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) Sphenoid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) maxilla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1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r>
              <a:rPr lang="en-US" sz="2400" dirty="0"/>
              <a:t> </a:t>
            </a:r>
          </a:p>
          <a:p>
            <a:pPr algn="l"/>
            <a:r>
              <a:rPr lang="en-US" sz="2400" i="1" dirty="0">
                <a:solidFill>
                  <a:srgbClr val="000000"/>
                </a:solidFill>
              </a:rPr>
              <a:t>3. Which of the following relationships is NOT correct for the regions of the vertebral column</a:t>
            </a:r>
            <a:r>
              <a:rPr lang="en-US" sz="2400" i="1" dirty="0" smtClean="0">
                <a:solidFill>
                  <a:srgbClr val="000000"/>
                </a:solidFill>
              </a:rPr>
              <a:t>?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A)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sacral</a:t>
            </a:r>
            <a:r>
              <a:rPr lang="en-US" sz="2400" i="1" dirty="0">
                <a:solidFill>
                  <a:srgbClr val="000000"/>
                </a:solidFill>
              </a:rPr>
              <a:t>—3 vertebrae fused into single </a:t>
            </a:r>
            <a:r>
              <a:rPr lang="en-US" sz="2400" i="1" dirty="0" smtClean="0">
                <a:solidFill>
                  <a:srgbClr val="000000"/>
                </a:solidFill>
              </a:rPr>
              <a:t>bone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B)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lumbar</a:t>
            </a:r>
            <a:r>
              <a:rPr lang="en-US" sz="2400" i="1" dirty="0">
                <a:solidFill>
                  <a:srgbClr val="000000"/>
                </a:solidFill>
              </a:rPr>
              <a:t>—5 </a:t>
            </a:r>
            <a:r>
              <a:rPr lang="en-US" sz="2400" i="1" dirty="0" smtClean="0">
                <a:solidFill>
                  <a:srgbClr val="000000"/>
                </a:solidFill>
              </a:rPr>
              <a:t>vertebrae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C)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cervical</a:t>
            </a:r>
            <a:r>
              <a:rPr lang="en-US" sz="2400" i="1" dirty="0">
                <a:solidFill>
                  <a:srgbClr val="000000"/>
                </a:solidFill>
              </a:rPr>
              <a:t>—7 </a:t>
            </a:r>
            <a:r>
              <a:rPr lang="en-US" sz="2400" i="1" dirty="0" smtClean="0">
                <a:solidFill>
                  <a:srgbClr val="000000"/>
                </a:solidFill>
              </a:rPr>
              <a:t>vertebrae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D) </a:t>
            </a:r>
            <a:r>
              <a:rPr lang="en-US" sz="2400" i="1" dirty="0" smtClean="0">
                <a:solidFill>
                  <a:srgbClr val="000000"/>
                </a:solidFill>
              </a:rPr>
              <a:t>thoracic</a:t>
            </a:r>
            <a:r>
              <a:rPr lang="en-US" sz="2400" i="1" dirty="0">
                <a:solidFill>
                  <a:srgbClr val="000000"/>
                </a:solidFill>
              </a:rPr>
              <a:t>—12 vertebrae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4. The axial skeleton consists of: 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the vertebral column and skull 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upper limbs, lower limbs, and pelvic girdle 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the skull, vertebral column, and bony thorax (ribs and sternum) 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the bony thorax, upper limbs, and pelvic girdle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Label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38376"/>
              </p:ext>
            </p:extLst>
          </p:nvPr>
        </p:nvGraphicFramePr>
        <p:xfrm>
          <a:off x="1072204" y="2747594"/>
          <a:ext cx="66802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680200" imgH="3238500" progId="Word.Document.12">
                  <p:embed/>
                </p:oleObj>
              </mc:Choice>
              <mc:Fallback>
                <p:oleObj name="Document" r:id="rId4" imgW="66802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2204" y="2747594"/>
                        <a:ext cx="66802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39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Label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097194"/>
              </p:ext>
            </p:extLst>
          </p:nvPr>
        </p:nvGraphicFramePr>
        <p:xfrm>
          <a:off x="1026991" y="3040185"/>
          <a:ext cx="6680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4" imgW="6680200" imgH="2692400" progId="Word.Document.12">
                  <p:embed/>
                </p:oleObj>
              </mc:Choice>
              <mc:Fallback>
                <p:oleObj name="Document" r:id="rId4" imgW="66802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6991" y="3040185"/>
                        <a:ext cx="66802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32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Project is due Tues 1/21/</a:t>
            </a:r>
            <a:r>
              <a:rPr lang="en-US" sz="4000" b="1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Quiz on 4.1-4.3 </a:t>
            </a:r>
            <a:r>
              <a:rPr lang="en-US" sz="4000" b="1" smtClean="0">
                <a:solidFill>
                  <a:srgbClr val="FF0000"/>
                </a:solidFill>
              </a:rPr>
              <a:t>on Thursday!</a:t>
            </a:r>
            <a:endParaRPr lang="en-US" sz="4000" b="1" dirty="0">
              <a:solidFill>
                <a:srgbClr val="FF0000"/>
              </a:solidFill>
            </a:endParaRPr>
          </a:p>
          <a:p>
            <a:pPr marL="571500" indent="-571500" algn="l">
              <a:lnSpc>
                <a:spcPct val="100000"/>
              </a:lnSpc>
              <a:buFont typeface="Arial"/>
              <a:buChar char="•"/>
            </a:pP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</a:t>
            </a:r>
            <a:r>
              <a:rPr lang="en-US" sz="3000" b="1" dirty="0" smtClean="0">
                <a:solidFill>
                  <a:srgbClr val="000000"/>
                </a:solidFill>
              </a:rPr>
              <a:t>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5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Label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214350"/>
              </p:ext>
            </p:extLst>
          </p:nvPr>
        </p:nvGraphicFramePr>
        <p:xfrm>
          <a:off x="1531352" y="1386281"/>
          <a:ext cx="6858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ocument" r:id="rId4" imgW="6858000" imgH="4953000" progId="Word.Document.12">
                  <p:embed/>
                </p:oleObj>
              </mc:Choice>
              <mc:Fallback>
                <p:oleObj name="Document" r:id="rId4" imgW="6858000" imgH="495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1352" y="1386281"/>
                        <a:ext cx="68580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79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oral drill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Using skeleton in the room, I will do an oral drill.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Name the bone that I point to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Finish pages for 4.2 for homework</a:t>
            </a: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6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726917"/>
              </p:ext>
            </p:extLst>
          </p:nvPr>
        </p:nvGraphicFramePr>
        <p:xfrm>
          <a:off x="1085599" y="3118334"/>
          <a:ext cx="7188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4" imgW="7188200" imgH="3200400" progId="Word.Document.12">
                  <p:embed/>
                </p:oleObj>
              </mc:Choice>
              <mc:Fallback>
                <p:oleObj name="Document" r:id="rId4" imgW="7188200" imgH="320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599" y="3118334"/>
                        <a:ext cx="71882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37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Answer key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l"/>
            <a:endParaRPr lang="en-US" sz="4000" dirty="0" smtClean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1" y="3068903"/>
            <a:ext cx="6858000" cy="314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62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Class work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Let’s go over multiple choice…RAISE # of fingers to refer to answer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Stencil"/>
                <a:cs typeface="Stencil"/>
              </a:rPr>
              <a:t>(you have 5 minutes)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lnSpc>
                <a:spcPct val="100000"/>
              </a:lnSpc>
              <a:buFont typeface="Arial"/>
              <a:buChar char="•"/>
            </a:pP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lnSpc>
                <a:spcPct val="100000"/>
              </a:lnSpc>
              <a:buFont typeface="Arial"/>
              <a:buChar char="•"/>
            </a:pP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4000" b="1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1. Which </a:t>
            </a:r>
            <a:r>
              <a:rPr lang="en-US" sz="2400" dirty="0">
                <a:solidFill>
                  <a:srgbClr val="000000"/>
                </a:solidFill>
              </a:rPr>
              <a:t>of the following is NOT a function of the skeletal system?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protection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support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manufacture of red blood cells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synthesis of growth hormones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8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2. The bone marrow that produces blood cells is found in </a:t>
            </a:r>
            <a:r>
              <a:rPr lang="en-US" sz="2400" dirty="0" smtClean="0">
                <a:solidFill>
                  <a:srgbClr val="000000"/>
                </a:solidFill>
              </a:rPr>
              <a:t>__________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developing bone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spongy bone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compact bone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strong bone 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</a:t>
            </a:r>
            <a:r>
              <a:rPr lang="en-US" sz="3000" b="1" dirty="0" smtClean="0">
                <a:solidFill>
                  <a:srgbClr val="000000"/>
                </a:solidFill>
              </a:rPr>
              <a:t>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9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3. The </a:t>
            </a:r>
            <a:r>
              <a:rPr lang="en-US" sz="2400" dirty="0" err="1">
                <a:solidFill>
                  <a:srgbClr val="000000"/>
                </a:solidFill>
              </a:rPr>
              <a:t>periosteum</a:t>
            </a:r>
            <a:r>
              <a:rPr lang="en-US" sz="2400" dirty="0">
                <a:solidFill>
                  <a:srgbClr val="000000"/>
                </a:solidFill>
              </a:rPr>
              <a:t> _________________.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is found woven within spongy bone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lines the inner cavity of the long bone and contains blood vessels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covers the ends of a long bone to cushion it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covers the outer surface of the bone and contains fibroblasts, osteoblasts, and nerve endings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8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4. The </a:t>
            </a:r>
            <a:r>
              <a:rPr lang="en-US" sz="2400" dirty="0">
                <a:solidFill>
                  <a:srgbClr val="000000"/>
                </a:solidFill>
              </a:rPr>
              <a:t>name spongy bone refers to the _______________.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latticework of air spaces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ability to absorb nutrients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wet outer surface of the bone</a:t>
            </a:r>
          </a:p>
          <a:p>
            <a:pPr marL="457200" lvl="0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soft touch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4: Bones-</a:t>
            </a:r>
            <a:r>
              <a:rPr lang="en-US" sz="2400" b="1" dirty="0" err="1"/>
              <a:t>Jointz</a:t>
            </a:r>
            <a:r>
              <a:rPr lang="en-US" sz="2400" b="1" dirty="0"/>
              <a:t>-In-Harmony: Skeletal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4.2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What are the structures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of the axial skeleton?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5873</TotalTime>
  <Words>1822</Words>
  <Application>Microsoft Macintosh PowerPoint</Application>
  <PresentationFormat>On-screen Show (4:3)</PresentationFormat>
  <Paragraphs>483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Princess Francois</cp:lastModifiedBy>
  <cp:revision>253</cp:revision>
  <dcterms:created xsi:type="dcterms:W3CDTF">2012-11-19T19:26:54Z</dcterms:created>
  <dcterms:modified xsi:type="dcterms:W3CDTF">2014-01-15T05:50:11Z</dcterms:modified>
</cp:coreProperties>
</file>