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5"/>
  </p:notesMasterIdLst>
  <p:sldIdLst>
    <p:sldId id="257" r:id="rId2"/>
    <p:sldId id="306" r:id="rId3"/>
    <p:sldId id="409" r:id="rId4"/>
    <p:sldId id="520" r:id="rId5"/>
    <p:sldId id="440" r:id="rId6"/>
    <p:sldId id="521" r:id="rId7"/>
    <p:sldId id="522" r:id="rId8"/>
    <p:sldId id="523" r:id="rId9"/>
    <p:sldId id="510" r:id="rId10"/>
    <p:sldId id="511" r:id="rId11"/>
    <p:sldId id="467" r:id="rId12"/>
    <p:sldId id="524" r:id="rId13"/>
    <p:sldId id="525" r:id="rId14"/>
    <p:sldId id="512" r:id="rId15"/>
    <p:sldId id="513" r:id="rId16"/>
    <p:sldId id="526" r:id="rId17"/>
    <p:sldId id="527" r:id="rId18"/>
    <p:sldId id="518" r:id="rId19"/>
    <p:sldId id="528" r:id="rId20"/>
    <p:sldId id="529" r:id="rId21"/>
    <p:sldId id="498" r:id="rId22"/>
    <p:sldId id="438" r:id="rId23"/>
    <p:sldId id="3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1.png"/><Relationship Id="rId5" Type="http://schemas.openxmlformats.org/officeDocument/2006/relationships/image" Target="../media/image10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png"/><Relationship Id="rId5" Type="http://schemas.openxmlformats.org/officeDocument/2006/relationships/image" Target="../media/image9.gif"/><Relationship Id="rId6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77500" lnSpcReduction="2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/>
              <a:t>I will identify the structure and function of hair and analyze how they affect the aesthetic qualities of hair.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84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rgbClr val="000000"/>
                </a:solidFill>
              </a:rPr>
              <a:t>How does the structure &amp; function of hair affect its aesthetic qualities?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3: The Skinny on Skin—Integumentary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48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48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4800" b="1" dirty="0" smtClean="0">
                <a:solidFill>
                  <a:srgbClr val="800000"/>
                </a:solidFill>
                <a:latin typeface="Corbel"/>
                <a:cs typeface="Corbel"/>
              </a:rPr>
              <a:t> minutes)</a:t>
            </a:r>
          </a:p>
          <a:p>
            <a:pPr algn="l"/>
            <a:r>
              <a:rPr lang="en-US" sz="4800" b="1" dirty="0" smtClean="0">
                <a:solidFill>
                  <a:srgbClr val="800000"/>
                </a:solidFill>
                <a:latin typeface="Corbel"/>
                <a:cs typeface="Corbel"/>
              </a:rPr>
              <a:t>PLEASE GET BINDERS!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1653927"/>
            <a:ext cx="91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Structure of hair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3600" dirty="0"/>
              <a:t> 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662762"/>
              </p:ext>
            </p:extLst>
          </p:nvPr>
        </p:nvGraphicFramePr>
        <p:xfrm>
          <a:off x="204669" y="2539996"/>
          <a:ext cx="68199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6819900" imgH="3810000" progId="Word.Document.12">
                  <p:embed/>
                </p:oleObj>
              </mc:Choice>
              <mc:Fallback>
                <p:oleObj name="Document" r:id="rId3" imgW="6819900" imgH="3810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69" y="2539996"/>
                        <a:ext cx="681990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/>
          <a:stretch/>
        </p:blipFill>
        <p:spPr bwMode="auto">
          <a:xfrm>
            <a:off x="7102721" y="3593473"/>
            <a:ext cx="1937677" cy="1356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55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69030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Hair growth cycle</a:t>
            </a:r>
          </a:p>
          <a:p>
            <a:pPr lvl="0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b="1" u="sng" dirty="0" err="1" smtClean="0">
                <a:solidFill>
                  <a:schemeClr val="accent4">
                    <a:lumMod val="75000"/>
                  </a:schemeClr>
                </a:solidFill>
              </a:rPr>
              <a:t>anagen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</a:rPr>
              <a:t>ana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upward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457200" lvl="0" indent="-4572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also called the </a:t>
            </a:r>
            <a:r>
              <a:rPr lang="en-US" sz="3200" b="1" dirty="0">
                <a:solidFill>
                  <a:srgbClr val="000000"/>
                </a:solidFill>
              </a:rPr>
              <a:t>active phase </a:t>
            </a:r>
            <a:r>
              <a:rPr lang="en-US" sz="3200" dirty="0">
                <a:solidFill>
                  <a:srgbClr val="000000"/>
                </a:solidFill>
              </a:rPr>
              <a:t>or </a:t>
            </a:r>
            <a:r>
              <a:rPr lang="en-US" sz="3200" b="1" dirty="0">
                <a:solidFill>
                  <a:srgbClr val="000000"/>
                </a:solidFill>
              </a:rPr>
              <a:t>stage of growth</a:t>
            </a:r>
            <a:endParaRPr lang="en-US" sz="3200" dirty="0">
              <a:solidFill>
                <a:srgbClr val="000000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u="sng" dirty="0">
                <a:solidFill>
                  <a:srgbClr val="000000"/>
                </a:solidFill>
              </a:rPr>
              <a:t>What occurs: </a:t>
            </a:r>
            <a:r>
              <a:rPr lang="en-US" sz="3200" dirty="0">
                <a:solidFill>
                  <a:srgbClr val="000000"/>
                </a:solidFill>
              </a:rPr>
              <a:t>Hair grows at the rate of 0.33mm/day (6 inches a year)</a:t>
            </a:r>
          </a:p>
          <a:p>
            <a:pPr algn="ctr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0"/>
          <a:stretch/>
        </p:blipFill>
        <p:spPr bwMode="auto">
          <a:xfrm>
            <a:off x="6874887" y="2090620"/>
            <a:ext cx="1878346" cy="3733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5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69030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Hair growth cycle</a:t>
            </a:r>
          </a:p>
          <a:p>
            <a:pPr lvl="0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b="1" u="sng" dirty="0" err="1" smtClean="0">
                <a:solidFill>
                  <a:schemeClr val="accent4">
                    <a:lumMod val="75000"/>
                  </a:schemeClr>
                </a:solidFill>
              </a:rPr>
              <a:t>Catagen</a:t>
            </a: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</a:rPr>
              <a:t>cata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</a:rPr>
              <a:t>downward)</a:t>
            </a:r>
            <a:endParaRPr lang="en-US" sz="3200" b="1" u="sng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also called the </a:t>
            </a:r>
            <a:r>
              <a:rPr lang="en-US" sz="3200" b="1" dirty="0">
                <a:solidFill>
                  <a:schemeClr val="bg1"/>
                </a:solidFill>
              </a:rPr>
              <a:t>transitional phase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u="sng" dirty="0">
                <a:solidFill>
                  <a:schemeClr val="bg1"/>
                </a:solidFill>
              </a:rPr>
              <a:t>What occurs: </a:t>
            </a:r>
            <a:r>
              <a:rPr lang="en-US" sz="3200" dirty="0">
                <a:solidFill>
                  <a:schemeClr val="bg1"/>
                </a:solidFill>
              </a:rPr>
              <a:t> Hair follicle gets smaller because it falls apart &amp; detaches from blood supply</a:t>
            </a:r>
          </a:p>
          <a:p>
            <a:pPr algn="ctr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r="50046"/>
          <a:stretch/>
        </p:blipFill>
        <p:spPr bwMode="auto">
          <a:xfrm>
            <a:off x="6488712" y="2149230"/>
            <a:ext cx="2205892" cy="3794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59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664906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Hair growth cycle</a:t>
            </a:r>
            <a:endParaRPr lang="en-US" sz="3200" b="1" u="sng" dirty="0" smtClean="0">
              <a:solidFill>
                <a:schemeClr val="bg1"/>
              </a:solidFill>
              <a:latin typeface="Stencil"/>
              <a:cs typeface="Stenci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b="1" u="sng" dirty="0" err="1" smtClean="0">
                <a:solidFill>
                  <a:schemeClr val="accent4">
                    <a:lumMod val="75000"/>
                  </a:schemeClr>
                </a:solidFill>
              </a:rPr>
              <a:t>Telogen</a:t>
            </a: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</a:rPr>
              <a:t>telo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</a:rPr>
              <a:t>= end)</a:t>
            </a:r>
            <a:endParaRPr lang="en-US" sz="3200" b="1" u="sng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also called the </a:t>
            </a:r>
            <a:r>
              <a:rPr lang="en-US" sz="3200" b="1" dirty="0">
                <a:solidFill>
                  <a:schemeClr val="bg1"/>
                </a:solidFill>
              </a:rPr>
              <a:t>resting phase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Arial"/>
              <a:buChar char="•"/>
            </a:pPr>
            <a:r>
              <a:rPr lang="en-US" sz="3200" u="sng" dirty="0">
                <a:solidFill>
                  <a:schemeClr val="bg1"/>
                </a:solidFill>
              </a:rPr>
              <a:t>What occurs: </a:t>
            </a:r>
            <a:r>
              <a:rPr lang="en-US" sz="3200" dirty="0">
                <a:solidFill>
                  <a:schemeClr val="bg1"/>
                </a:solidFill>
              </a:rPr>
              <a:t> Hair detaches from the follicle and is pushed out by new hair, becomes </a:t>
            </a:r>
            <a:r>
              <a:rPr lang="en-US" sz="3200" b="1" dirty="0">
                <a:solidFill>
                  <a:schemeClr val="bg1"/>
                </a:solidFill>
              </a:rPr>
              <a:t>club hair</a:t>
            </a:r>
            <a:r>
              <a:rPr lang="en-US" sz="3200" dirty="0">
                <a:solidFill>
                  <a:schemeClr val="bg1"/>
                </a:solidFill>
              </a:rPr>
              <a:t> (process called </a:t>
            </a:r>
            <a:r>
              <a:rPr lang="en-US" sz="3200" b="1" dirty="0">
                <a:solidFill>
                  <a:schemeClr val="bg1"/>
                </a:solidFill>
              </a:rPr>
              <a:t>shedding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457200" lvl="0" indent="-4572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Pulling out hair in this phase will show a solid, white material at root</a:t>
            </a:r>
          </a:p>
          <a:p>
            <a:pPr algn="ctr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r="24569"/>
          <a:stretch/>
        </p:blipFill>
        <p:spPr bwMode="auto">
          <a:xfrm>
            <a:off x="6858000" y="2098428"/>
            <a:ext cx="1993485" cy="3869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05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27230" y="1751617"/>
            <a:ext cx="527609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Why do people get split ends?</a:t>
            </a:r>
            <a:endParaRPr lang="en-US" sz="2400" b="1" u="sng" dirty="0" smtClean="0">
              <a:solidFill>
                <a:srgbClr val="000000"/>
              </a:solidFill>
            </a:endParaRPr>
          </a:p>
          <a:p>
            <a:pPr lvl="0" algn="ctr"/>
            <a:endParaRPr lang="en-US" sz="2400" dirty="0">
              <a:solidFill>
                <a:srgbClr val="800000"/>
              </a:solidFill>
            </a:endParaRPr>
          </a:p>
          <a:p>
            <a:pPr lvl="0" algn="ctr"/>
            <a:r>
              <a:rPr lang="en-US" sz="3200" dirty="0">
                <a:solidFill>
                  <a:srgbClr val="800000"/>
                </a:solidFill>
              </a:rPr>
              <a:t>Cuticle tends to wear away at tip of hair shaft </a:t>
            </a:r>
            <a:r>
              <a:rPr lang="en-US" sz="3200" dirty="0" smtClean="0">
                <a:solidFill>
                  <a:srgbClr val="800000"/>
                </a:solidFill>
                <a:sym typeface="Wingdings"/>
              </a:rPr>
              <a:t></a:t>
            </a:r>
          </a:p>
          <a:p>
            <a:pPr lvl="0" algn="ctr"/>
            <a:r>
              <a:rPr lang="en-US" sz="3200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sz="3200" dirty="0">
                <a:solidFill>
                  <a:srgbClr val="800000"/>
                </a:solidFill>
              </a:rPr>
              <a:t>Keratin fibers in the hair regions frizz out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54" y="1751617"/>
            <a:ext cx="3238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9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4" y="1751617"/>
            <a:ext cx="5808908" cy="446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Why do people have different hair colors? </a:t>
            </a:r>
            <a:endParaRPr lang="en-US" sz="3200" b="1" u="sng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ctr"/>
            <a:endParaRPr lang="en-US" sz="2400" b="1" u="sng" dirty="0" smtClean="0">
              <a:solidFill>
                <a:srgbClr val="000000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Hair pigment is made by 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melanocytes</a:t>
            </a:r>
            <a:r>
              <a:rPr lang="en-US" sz="2800" dirty="0">
                <a:solidFill>
                  <a:schemeClr val="bg1"/>
                </a:solidFill>
              </a:rPr>
              <a:t> (cells that produce melanin) in </a:t>
            </a:r>
            <a:r>
              <a:rPr lang="en-US" sz="2800" b="1" u="sng" dirty="0">
                <a:solidFill>
                  <a:srgbClr val="475BCD"/>
                </a:solidFill>
              </a:rPr>
              <a:t>hair bulb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Varying amounts of different types of </a:t>
            </a:r>
            <a:r>
              <a:rPr lang="en-US" sz="2800" b="1" u="sng" dirty="0">
                <a:solidFill>
                  <a:srgbClr val="475BCD"/>
                </a:solidFill>
              </a:rPr>
              <a:t>melanin</a:t>
            </a:r>
            <a:r>
              <a:rPr lang="en-US" sz="2800" dirty="0">
                <a:solidFill>
                  <a:schemeClr val="bg1"/>
                </a:solidFill>
              </a:rPr>
              <a:t> combines to produce different hair colors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947" y="2815488"/>
            <a:ext cx="3055815" cy="30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1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27230" y="1751617"/>
            <a:ext cx="52760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Why do we get </a:t>
            </a:r>
          </a:p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gray hair?</a:t>
            </a:r>
            <a:endParaRPr lang="en-US" sz="2400" b="1" u="sng" dirty="0" smtClean="0">
              <a:solidFill>
                <a:srgbClr val="000000"/>
              </a:solidFill>
            </a:endParaRPr>
          </a:p>
          <a:p>
            <a:pPr lvl="0" algn="ctr"/>
            <a:endParaRPr lang="en-US" sz="2400" dirty="0">
              <a:solidFill>
                <a:srgbClr val="800000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As you get older, the amount of melanin produced </a:t>
            </a:r>
            <a:r>
              <a:rPr lang="en-US" sz="2400" b="1" u="sng" dirty="0" smtClean="0">
                <a:solidFill>
                  <a:srgbClr val="800000"/>
                </a:solidFill>
              </a:rPr>
              <a:t>decreases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causing hair to get lighter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White hair results from:</a:t>
            </a:r>
          </a:p>
          <a:p>
            <a:pPr marL="457200" lvl="0" indent="-457200">
              <a:buAutoNum type="arabicPeriod"/>
            </a:pPr>
            <a:r>
              <a:rPr lang="en-US" sz="2400" b="1" dirty="0">
                <a:solidFill>
                  <a:srgbClr val="800000"/>
                </a:solidFill>
              </a:rPr>
              <a:t>Lack of melanin</a:t>
            </a:r>
          </a:p>
          <a:p>
            <a:pPr marL="457200" lvl="0" indent="-457200">
              <a:buAutoNum type="arabicPeriod"/>
            </a:pPr>
            <a:r>
              <a:rPr lang="en-US" sz="2400" b="1" dirty="0">
                <a:solidFill>
                  <a:srgbClr val="800000"/>
                </a:solidFill>
              </a:rPr>
              <a:t>Air bubbles in the medulla of the hair shaft</a:t>
            </a:r>
            <a:endParaRPr lang="en-US" sz="2400" b="1" dirty="0">
              <a:solidFill>
                <a:srgbClr val="8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61" y="1908844"/>
            <a:ext cx="2705100" cy="40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9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965" y="1751617"/>
            <a:ext cx="633143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Different hair textures</a:t>
            </a:r>
            <a:endParaRPr lang="en-US" sz="2400" b="1" u="sng" dirty="0" smtClean="0">
              <a:solidFill>
                <a:srgbClr val="000000"/>
              </a:solidFill>
            </a:endParaRPr>
          </a:p>
          <a:p>
            <a:pPr lvl="0" algn="ctr"/>
            <a:endParaRPr lang="en-US" sz="2400" dirty="0">
              <a:solidFill>
                <a:srgbClr val="800000"/>
              </a:solidFill>
            </a:endParaRPr>
          </a:p>
          <a:p>
            <a:pPr lvl="0" algn="ctr"/>
            <a:r>
              <a:rPr lang="en-US" sz="2400" dirty="0" smtClean="0">
                <a:solidFill>
                  <a:srgbClr val="000000"/>
                </a:solidFill>
              </a:rPr>
              <a:t>Texture of hair depends on the </a:t>
            </a:r>
            <a:r>
              <a:rPr lang="en-US" sz="2400" b="1" dirty="0" smtClean="0">
                <a:solidFill>
                  <a:srgbClr val="800000"/>
                </a:solidFill>
              </a:rPr>
              <a:t>shape of the hair shaft </a:t>
            </a:r>
            <a:r>
              <a:rPr lang="en-US" sz="2400" dirty="0" smtClean="0">
                <a:solidFill>
                  <a:srgbClr val="000000"/>
                </a:solidFill>
              </a:rPr>
              <a:t>which depends on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800000"/>
                </a:solidFill>
              </a:rPr>
              <a:t>hair follicle shape </a:t>
            </a:r>
            <a:endParaRPr lang="en-US" sz="2400" b="1" dirty="0">
              <a:solidFill>
                <a:srgbClr val="8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08487"/>
              </p:ext>
            </p:extLst>
          </p:nvPr>
        </p:nvGraphicFramePr>
        <p:xfrm>
          <a:off x="211768" y="4013093"/>
          <a:ext cx="8714094" cy="2267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Document" r:id="rId4" imgW="6819900" imgH="1866900" progId="Word.Document.12">
                  <p:embed/>
                </p:oleObj>
              </mc:Choice>
              <mc:Fallback>
                <p:oleObj name="Document" r:id="rId4" imgW="6819900" imgH="186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768" y="4013093"/>
                        <a:ext cx="8714094" cy="2267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/>
          <a:stretch/>
        </p:blipFill>
        <p:spPr bwMode="auto">
          <a:xfrm>
            <a:off x="6944190" y="1910656"/>
            <a:ext cx="1828578" cy="1899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242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  <a:endParaRPr lang="en-US" sz="4000" b="1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All of the following are important functions of human hair except: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protecting </a:t>
            </a:r>
            <a:r>
              <a:rPr lang="en-US" sz="2400" dirty="0">
                <a:solidFill>
                  <a:srgbClr val="000000"/>
                </a:solidFill>
              </a:rPr>
              <a:t>the scalp from sunburn and injury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B)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preventing </a:t>
            </a:r>
            <a:r>
              <a:rPr lang="en-US" sz="2400" dirty="0">
                <a:solidFill>
                  <a:srgbClr val="000000"/>
                </a:solidFill>
              </a:rPr>
              <a:t>entry of foreign particles into the eyes, ears, and nose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C)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To </a:t>
            </a:r>
            <a:r>
              <a:rPr lang="en-US" sz="2400" dirty="0">
                <a:solidFill>
                  <a:srgbClr val="000000"/>
                </a:solidFill>
              </a:rPr>
              <a:t>make a person look beautiful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D)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assisting </a:t>
            </a:r>
            <a:r>
              <a:rPr lang="en-US" sz="2400" dirty="0">
                <a:solidFill>
                  <a:srgbClr val="000000"/>
                </a:solidFill>
              </a:rPr>
              <a:t>in the dispersal of pheromones (scent)</a:t>
            </a:r>
          </a:p>
          <a:p>
            <a:r>
              <a:rPr lang="en-US" sz="24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6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fontScale="925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  <a:endParaRPr lang="en-US" sz="4000" b="1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relatively coarse, pigmented hair of the scalp, eyebrows, and eyelashes is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A)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terminal </a:t>
            </a:r>
            <a:r>
              <a:rPr lang="en-US" sz="2400" dirty="0">
                <a:solidFill>
                  <a:srgbClr val="000000"/>
                </a:solidFill>
              </a:rPr>
              <a:t>hair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B)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vellus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hair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C)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Club </a:t>
            </a:r>
            <a:r>
              <a:rPr lang="en-US" sz="2400" dirty="0">
                <a:solidFill>
                  <a:srgbClr val="000000"/>
                </a:solidFill>
              </a:rPr>
              <a:t>hair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D)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none </a:t>
            </a:r>
            <a:r>
              <a:rPr lang="en-US" sz="2400" dirty="0">
                <a:solidFill>
                  <a:srgbClr val="000000"/>
                </a:solidFill>
              </a:rPr>
              <a:t>of the above</a:t>
            </a:r>
          </a:p>
          <a:p>
            <a:r>
              <a:rPr lang="en-US" sz="24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2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4112845" cy="4995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Hair beauty (length, color, texture), hair straightening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Vellus</a:t>
            </a:r>
            <a:r>
              <a:rPr lang="en-US" sz="3200" b="1" dirty="0">
                <a:solidFill>
                  <a:srgbClr val="FF0000"/>
                </a:solidFill>
              </a:rPr>
              <a:t> hair, terminal hair, cuticle, cortex, medulla, hair shaft, </a:t>
            </a:r>
            <a:r>
              <a:rPr lang="en-US" sz="3200" b="1" dirty="0" err="1">
                <a:solidFill>
                  <a:srgbClr val="FF0000"/>
                </a:solidFill>
              </a:rPr>
              <a:t>anagen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catagen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telogen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448" y="1987277"/>
            <a:ext cx="1674447" cy="25162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048" y="4747844"/>
            <a:ext cx="2451425" cy="18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Class work questions</a:t>
            </a:r>
            <a:endParaRPr lang="en-US" sz="4000" b="1" dirty="0" smtClean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The hair strand contains all of the following except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A)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cuticle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B)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medula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C)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cortex</a:t>
            </a:r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sz="2400" b="1" dirty="0">
                <a:solidFill>
                  <a:srgbClr val="000000"/>
                </a:solidFill>
              </a:rPr>
              <a:t>D)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matrix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1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5001845" cy="4704907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 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0000"/>
                </a:solidFill>
              </a:rPr>
              <a:t>Read Hair Straightening Article &amp;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rgbClr val="000000"/>
                </a:solidFill>
              </a:rPr>
              <a:t>Answer the Questions the Follow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600" dirty="0">
              <a:solidFill>
                <a:srgbClr val="000000"/>
              </a:solidFill>
            </a:endParaRP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When it says cite evidence, make sure to quote!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Make sure to use text annotation symbols!</a:t>
            </a:r>
          </a:p>
          <a:p>
            <a:pPr marL="571500" indent="-571500" algn="l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You lose many points for not doing both ;-) 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4873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846" y="2184400"/>
            <a:ext cx="3860800" cy="37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0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Finish pages for </a:t>
            </a:r>
            <a:r>
              <a:rPr lang="en-US" sz="4000" b="1" dirty="0" smtClean="0">
                <a:solidFill>
                  <a:srgbClr val="000000"/>
                </a:solidFill>
              </a:rPr>
              <a:t>3.6 </a:t>
            </a:r>
            <a:r>
              <a:rPr lang="en-US" sz="4000" b="1" dirty="0" smtClean="0">
                <a:solidFill>
                  <a:srgbClr val="000000"/>
                </a:solidFill>
              </a:rPr>
              <a:t>for homework</a:t>
            </a: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962584"/>
              </p:ext>
            </p:extLst>
          </p:nvPr>
        </p:nvGraphicFramePr>
        <p:xfrm>
          <a:off x="1035163" y="3116382"/>
          <a:ext cx="71882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Document" r:id="rId3" imgW="7188200" imgH="3048000" progId="Word.Document.12">
                  <p:embed/>
                </p:oleObj>
              </mc:Choice>
              <mc:Fallback>
                <p:oleObj name="Document" r:id="rId3" imgW="7188200" imgH="304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5163" y="3116382"/>
                        <a:ext cx="7188200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Not taking any more projects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u="sng" dirty="0">
                <a:solidFill>
                  <a:srgbClr val="000000"/>
                </a:solidFill>
                <a:latin typeface="Century Gothic"/>
                <a:cs typeface="Century Gothic"/>
              </a:rPr>
              <a:t>Assignment over break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: Lab Report + Lab Notebook </a:t>
            </a:r>
            <a:r>
              <a:rPr lang="en-US" sz="4000" dirty="0" err="1">
                <a:solidFill>
                  <a:srgbClr val="000000"/>
                </a:solidFill>
                <a:latin typeface="Century Gothic"/>
                <a:cs typeface="Century Gothic"/>
              </a:rPr>
              <a:t>writeup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 for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Skin Receptors 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Lab: Due Mon 1/6/14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u="sng" dirty="0">
                <a:solidFill>
                  <a:srgbClr val="000000"/>
                </a:solidFill>
                <a:latin typeface="Century Gothic"/>
                <a:cs typeface="Century Gothic"/>
              </a:rPr>
              <a:t>NOTE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: Procedure in notebook is in command &amp; listed/procedure in lab report is in past tense in a paragraph w/ transition words (first, then, finally)</a:t>
            </a:r>
          </a:p>
          <a:p>
            <a:pPr algn="l"/>
            <a:endParaRPr lang="en-US" sz="4000" dirty="0" smtClean="0">
              <a:solidFill>
                <a:schemeClr val="bg1"/>
              </a:solidFill>
            </a:endParaRPr>
          </a:p>
          <a:p>
            <a:pPr algn="l"/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Quiz on Thursday on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3.4-3.6 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lessons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(skin color, skin burns, hair)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Exam #3 on Friday (3.1-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3.8) 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chemeClr val="bg1"/>
              </a:solidFill>
            </a:endParaRPr>
          </a:p>
          <a:p>
            <a:pPr algn="l"/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6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1751617"/>
            <a:ext cx="9143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Hair facts</a:t>
            </a:r>
            <a:endParaRPr lang="en-US" sz="44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Another name for hair is</a:t>
            </a:r>
            <a:r>
              <a:rPr lang="en-US" sz="3200" dirty="0"/>
              <a:t> </a:t>
            </a:r>
            <a:r>
              <a:rPr lang="en-US" sz="3200" b="1" u="sng" dirty="0" err="1" smtClean="0">
                <a:solidFill>
                  <a:srgbClr val="800000"/>
                </a:solidFill>
              </a:rPr>
              <a:t>pillus</a:t>
            </a:r>
            <a:endParaRPr lang="en-US" sz="3200" dirty="0"/>
          </a:p>
          <a:p>
            <a:pPr marL="342900" lvl="0" indent="-3429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Made of  </a:t>
            </a:r>
            <a:r>
              <a:rPr lang="en-US" sz="3200" b="1" dirty="0">
                <a:solidFill>
                  <a:srgbClr val="800000"/>
                </a:solidFill>
              </a:rPr>
              <a:t>fused (attached together), dead, keratin </a:t>
            </a:r>
            <a:r>
              <a:rPr lang="en-US" sz="3200" b="1" dirty="0" smtClean="0">
                <a:solidFill>
                  <a:srgbClr val="800000"/>
                </a:solidFill>
              </a:rPr>
              <a:t>cells</a:t>
            </a:r>
            <a:endParaRPr lang="en-US" sz="3200" dirty="0"/>
          </a:p>
          <a:p>
            <a:pPr marL="342900" lvl="0" indent="-3429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Human body has </a:t>
            </a:r>
            <a:r>
              <a:rPr lang="en-US" sz="3200" b="1" dirty="0">
                <a:solidFill>
                  <a:srgbClr val="800000"/>
                </a:solidFill>
              </a:rPr>
              <a:t>2.5 million </a:t>
            </a:r>
            <a:r>
              <a:rPr lang="en-US" sz="3200" dirty="0" smtClean="0">
                <a:solidFill>
                  <a:srgbClr val="000000"/>
                </a:solidFill>
              </a:rPr>
              <a:t>hairs</a:t>
            </a:r>
            <a:endParaRPr lang="en-US" sz="3200" dirty="0">
              <a:solidFill>
                <a:srgbClr val="000000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75% of hair is all over the body, NOT on the head</a:t>
            </a:r>
          </a:p>
          <a:p>
            <a:pPr marL="342900" lvl="0" indent="-34290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Humans are born with the amount of hair follicles as they will have</a:t>
            </a:r>
          </a:p>
          <a:p>
            <a:pPr marL="342900" indent="-342900" algn="ctr">
              <a:buFont typeface="Arial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2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1751617"/>
            <a:ext cx="9143998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Where hair grows</a:t>
            </a:r>
            <a:endParaRPr lang="en-US" sz="4400" dirty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r>
              <a:rPr lang="en-US" sz="3200" dirty="0">
                <a:solidFill>
                  <a:srgbClr val="000000"/>
                </a:solidFill>
              </a:rPr>
              <a:t>Hair grows everywhere EXCEPT:</a:t>
            </a:r>
          </a:p>
          <a:p>
            <a:endParaRPr lang="en-US" sz="3200" dirty="0"/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>
                <a:solidFill>
                  <a:srgbClr val="800000"/>
                </a:solidFill>
              </a:rPr>
              <a:t>Sides and soles of feet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>
                <a:solidFill>
                  <a:srgbClr val="800000"/>
                </a:solidFill>
              </a:rPr>
              <a:t>Palms of the hands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>
                <a:solidFill>
                  <a:srgbClr val="800000"/>
                </a:solidFill>
              </a:rPr>
              <a:t>Sides of the fingers and toes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>
                <a:solidFill>
                  <a:srgbClr val="800000"/>
                </a:solidFill>
              </a:rPr>
              <a:t>lips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>
                <a:solidFill>
                  <a:srgbClr val="800000"/>
                </a:solidFill>
              </a:rPr>
              <a:t>Parts of external genitalia</a:t>
            </a:r>
          </a:p>
          <a:p>
            <a:pPr lvl="0"/>
            <a:endParaRPr lang="en-US" sz="3200" dirty="0"/>
          </a:p>
          <a:p>
            <a:pPr marL="342900" indent="-342900" algn="ctr">
              <a:buFont typeface="Arial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71" y="1934310"/>
            <a:ext cx="1549858" cy="2329022"/>
          </a:xfrm>
          <a:prstGeom prst="rect">
            <a:avLst/>
          </a:prstGeom>
        </p:spPr>
      </p:pic>
      <p:sp>
        <p:nvSpPr>
          <p:cNvPr id="17" name="Text Box 5"/>
          <p:cNvSpPr txBox="1"/>
          <p:nvPr/>
        </p:nvSpPr>
        <p:spPr>
          <a:xfrm>
            <a:off x="5722327" y="4656504"/>
            <a:ext cx="2857500" cy="12573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ea typeface="Calibri"/>
                <a:cs typeface="Times New Roman"/>
              </a:rPr>
              <a:t>Why do you think that is the case?</a:t>
            </a:r>
          </a:p>
        </p:txBody>
      </p:sp>
    </p:spTree>
    <p:extLst>
      <p:ext uri="{BB962C8B-B14F-4D97-AF65-F5344CB8AC3E}">
        <p14:creationId xmlns:p14="http://schemas.microsoft.com/office/powerpoint/2010/main" val="134497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1751617"/>
            <a:ext cx="7664248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Functions of hair</a:t>
            </a:r>
            <a:endParaRPr lang="en-US" sz="44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>
                <a:solidFill>
                  <a:srgbClr val="800000"/>
                </a:solidFill>
              </a:rPr>
              <a:t>Protect scalp from sunburn and injury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>
                <a:solidFill>
                  <a:srgbClr val="800000"/>
                </a:solidFill>
              </a:rPr>
              <a:t>Prevent foreign particles from entering into eyes, ears, and nose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>
                <a:solidFill>
                  <a:srgbClr val="800000"/>
                </a:solidFill>
              </a:rPr>
              <a:t>Assist in spread of body scent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>
                <a:solidFill>
                  <a:srgbClr val="800000"/>
                </a:solidFill>
              </a:rPr>
              <a:t>Shield eyes from water, sweat, and light (i.e. eyelashes and eyebrows)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>
                <a:solidFill>
                  <a:srgbClr val="800000"/>
                </a:solidFill>
              </a:rPr>
              <a:t>Sensory function</a:t>
            </a:r>
          </a:p>
          <a:p>
            <a:pPr lvl="0"/>
            <a:endParaRPr lang="en-US" sz="3200" dirty="0"/>
          </a:p>
          <a:p>
            <a:pPr marL="342900" indent="-342900" algn="ctr">
              <a:buFont typeface="Arial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635" y="4800207"/>
            <a:ext cx="1539074" cy="15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9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1751617"/>
            <a:ext cx="646723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Types of hair</a:t>
            </a:r>
            <a:endParaRPr lang="en-US" sz="4400" dirty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1. ______________________________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large, coarse, colored hair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found in scalp, eyebrows, eyelashes, and armpits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2. </a:t>
            </a:r>
            <a:r>
              <a:rPr lang="en-US" sz="2800" dirty="0" smtClean="0">
                <a:solidFill>
                  <a:schemeClr val="bg1"/>
                </a:solidFill>
              </a:rPr>
              <a:t>_______________________________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smaller, shorter, more delicate hair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found throughout most of body</a:t>
            </a:r>
          </a:p>
          <a:p>
            <a:pPr lvl="0"/>
            <a:endParaRPr lang="en-US" sz="3200" dirty="0"/>
          </a:p>
          <a:p>
            <a:pPr marL="342900" indent="-342900" algn="ctr">
              <a:buFont typeface="Arial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29" y="2473569"/>
            <a:ext cx="3124200" cy="3377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92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The Skinny on Skin—Integumentary System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</a:rPr>
              <a:t>Aim: How does the structure &amp; function of hair affect its aesthetic qualities? 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1595313"/>
            <a:ext cx="91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475BCD"/>
                </a:solidFill>
                <a:latin typeface="Stencil"/>
                <a:cs typeface="Stencil"/>
              </a:rPr>
              <a:t>Structure of hair</a:t>
            </a:r>
            <a:endParaRPr lang="en-US" sz="2500" dirty="0">
              <a:solidFill>
                <a:schemeClr val="bg1"/>
              </a:solidFill>
            </a:endParaRPr>
          </a:p>
          <a:p>
            <a:r>
              <a:rPr lang="en-US" sz="3600" dirty="0"/>
              <a:t> 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21985"/>
              </p:ext>
            </p:extLst>
          </p:nvPr>
        </p:nvGraphicFramePr>
        <p:xfrm>
          <a:off x="1214877" y="4091381"/>
          <a:ext cx="68199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3" imgW="6819900" imgH="2247900" progId="Word.Document.12">
                  <p:embed/>
                </p:oleObj>
              </mc:Choice>
              <mc:Fallback>
                <p:oleObj name="Document" r:id="rId3" imgW="6819900" imgH="2247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4877" y="4091381"/>
                        <a:ext cx="6819900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77" y="2392122"/>
            <a:ext cx="2904124" cy="152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479781"/>
            <a:ext cx="3246755" cy="1356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39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5690</TotalTime>
  <Words>1621</Words>
  <Application>Microsoft Macintosh PowerPoint</Application>
  <PresentationFormat>On-screen Show (4:3)</PresentationFormat>
  <Paragraphs>354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Twilight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Princess Francois</cp:lastModifiedBy>
  <cp:revision>234</cp:revision>
  <dcterms:created xsi:type="dcterms:W3CDTF">2012-11-19T19:26:54Z</dcterms:created>
  <dcterms:modified xsi:type="dcterms:W3CDTF">2013-12-16T06:55:00Z</dcterms:modified>
</cp:coreProperties>
</file>