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23"/>
  </p:notesMasterIdLst>
  <p:sldIdLst>
    <p:sldId id="257" r:id="rId2"/>
    <p:sldId id="306" r:id="rId3"/>
    <p:sldId id="409" r:id="rId4"/>
    <p:sldId id="509" r:id="rId5"/>
    <p:sldId id="440" r:id="rId6"/>
    <p:sldId id="510" r:id="rId7"/>
    <p:sldId id="511" r:id="rId8"/>
    <p:sldId id="467" r:id="rId9"/>
    <p:sldId id="512" r:id="rId10"/>
    <p:sldId id="513" r:id="rId11"/>
    <p:sldId id="514" r:id="rId12"/>
    <p:sldId id="515" r:id="rId13"/>
    <p:sldId id="516" r:id="rId14"/>
    <p:sldId id="517" r:id="rId15"/>
    <p:sldId id="500" r:id="rId16"/>
    <p:sldId id="497" r:id="rId17"/>
    <p:sldId id="518" r:id="rId18"/>
    <p:sldId id="519" r:id="rId19"/>
    <p:sldId id="498" r:id="rId20"/>
    <p:sldId id="438" r:id="rId21"/>
    <p:sldId id="3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65" d="100"/>
          <a:sy n="65" d="100"/>
        </p:scale>
        <p:origin x="-143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EE796-8BB9-8E40-BF38-D52FCB9B1618}" type="datetimeFigureOut">
              <a:rPr lang="en-US" smtClean="0"/>
              <a:t>12/8/13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E6601-88E3-EE42-92CE-0AEC8762A50B}" type="slidenum">
              <a:rPr lang="en-US" smtClean="0"/>
              <a:t>‹#›</a:t>
            </a:fld>
            <a:endParaRPr lang="en-US"/>
          </a:p>
        </p:txBody>
      </p:sp>
    </p:spTree>
    <p:extLst>
      <p:ext uri="{BB962C8B-B14F-4D97-AF65-F5344CB8AC3E}">
        <p14:creationId xmlns:p14="http://schemas.microsoft.com/office/powerpoint/2010/main" val="1415466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E6601-88E3-EE42-92CE-0AEC8762A50B}" type="slidenum">
              <a:rPr lang="en-US" smtClean="0"/>
              <a:t>9</a:t>
            </a:fld>
            <a:endParaRPr lang="en-US"/>
          </a:p>
        </p:txBody>
      </p:sp>
    </p:spTree>
    <p:extLst>
      <p:ext uri="{BB962C8B-B14F-4D97-AF65-F5344CB8AC3E}">
        <p14:creationId xmlns:p14="http://schemas.microsoft.com/office/powerpoint/2010/main" val="307077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E6601-88E3-EE42-92CE-0AEC8762A50B}" type="slidenum">
              <a:rPr lang="en-US" smtClean="0"/>
              <a:t>10</a:t>
            </a:fld>
            <a:endParaRPr lang="en-US"/>
          </a:p>
        </p:txBody>
      </p:sp>
    </p:spTree>
    <p:extLst>
      <p:ext uri="{BB962C8B-B14F-4D97-AF65-F5344CB8AC3E}">
        <p14:creationId xmlns:p14="http://schemas.microsoft.com/office/powerpoint/2010/main" val="307077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E6601-88E3-EE42-92CE-0AEC8762A50B}" type="slidenum">
              <a:rPr lang="en-US" smtClean="0"/>
              <a:t>11</a:t>
            </a:fld>
            <a:endParaRPr lang="en-US"/>
          </a:p>
        </p:txBody>
      </p:sp>
    </p:spTree>
    <p:extLst>
      <p:ext uri="{BB962C8B-B14F-4D97-AF65-F5344CB8AC3E}">
        <p14:creationId xmlns:p14="http://schemas.microsoft.com/office/powerpoint/2010/main" val="307077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E6601-88E3-EE42-92CE-0AEC8762A50B}" type="slidenum">
              <a:rPr lang="en-US" smtClean="0"/>
              <a:t>12</a:t>
            </a:fld>
            <a:endParaRPr lang="en-US"/>
          </a:p>
        </p:txBody>
      </p:sp>
    </p:spTree>
    <p:extLst>
      <p:ext uri="{BB962C8B-B14F-4D97-AF65-F5344CB8AC3E}">
        <p14:creationId xmlns:p14="http://schemas.microsoft.com/office/powerpoint/2010/main" val="307077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E6601-88E3-EE42-92CE-0AEC8762A50B}" type="slidenum">
              <a:rPr lang="en-US" smtClean="0"/>
              <a:t>13</a:t>
            </a:fld>
            <a:endParaRPr lang="en-US"/>
          </a:p>
        </p:txBody>
      </p:sp>
    </p:spTree>
    <p:extLst>
      <p:ext uri="{BB962C8B-B14F-4D97-AF65-F5344CB8AC3E}">
        <p14:creationId xmlns:p14="http://schemas.microsoft.com/office/powerpoint/2010/main" val="307077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E6601-88E3-EE42-92CE-0AEC8762A50B}" type="slidenum">
              <a:rPr lang="en-US" smtClean="0"/>
              <a:t>14</a:t>
            </a:fld>
            <a:endParaRPr lang="en-US"/>
          </a:p>
        </p:txBody>
      </p:sp>
    </p:spTree>
    <p:extLst>
      <p:ext uri="{BB962C8B-B14F-4D97-AF65-F5344CB8AC3E}">
        <p14:creationId xmlns:p14="http://schemas.microsoft.com/office/powerpoint/2010/main" val="307077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CBC95-73C3-6940-8688-C6D4C3AD3A7E}"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CBC95-73C3-6940-8688-C6D4C3AD3A7E}"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CBC95-73C3-6940-8688-C6D4C3AD3A7E}"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CBC95-73C3-6940-8688-C6D4C3AD3A7E}"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BCBC95-73C3-6940-8688-C6D4C3AD3A7E}" type="datetimeFigureOut">
              <a:rPr lang="en-US" smtClean="0"/>
              <a:pPr/>
              <a:t>12/8/13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BCBC95-73C3-6940-8688-C6D4C3AD3A7E}" type="datetimeFigureOut">
              <a:rPr lang="en-US" smtClean="0"/>
              <a:pPr/>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CBC95-73C3-6940-8688-C6D4C3AD3A7E}" type="datetimeFigureOut">
              <a:rPr lang="en-US" smtClean="0"/>
              <a:pPr/>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CBC95-73C3-6940-8688-C6D4C3AD3A7E}"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CBC95-73C3-6940-8688-C6D4C3AD3A7E}"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CBC95-73C3-6940-8688-C6D4C3AD3A7E}" type="datetimeFigureOut">
              <a:rPr lang="en-US" smtClean="0"/>
              <a:pPr/>
              <a:t>12/8/13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4B31-E22C-0B4E-9FBB-D92B9D6F35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4.docx"/><Relationship Id="rId5"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6.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799718"/>
            <a:ext cx="7296150" cy="2615974"/>
          </a:xfrm>
        </p:spPr>
        <p:txBody>
          <a:bodyPr>
            <a:normAutofit fontScale="92500" lnSpcReduction="10000"/>
          </a:bodyPr>
          <a:lstStyle/>
          <a:p>
            <a:pPr algn="l" eaLnBrk="1" hangingPunct="1"/>
            <a:r>
              <a:rPr lang="en-US" sz="5100" b="1" u="sng" dirty="0" smtClean="0">
                <a:solidFill>
                  <a:schemeClr val="bg1"/>
                </a:solidFill>
                <a:latin typeface="Stencil"/>
                <a:ea typeface="ＭＳ Ｐゴシック" charset="-128"/>
                <a:cs typeface="Stencil"/>
              </a:rPr>
              <a:t>Objective:</a:t>
            </a:r>
          </a:p>
          <a:p>
            <a:r>
              <a:rPr lang="en-US" sz="3200" dirty="0"/>
              <a:t>I will </a:t>
            </a:r>
            <a:r>
              <a:rPr lang="en-US" sz="3200" dirty="0" smtClean="0"/>
              <a:t>analyze what </a:t>
            </a:r>
          </a:p>
          <a:p>
            <a:r>
              <a:rPr lang="en-US" sz="3200" dirty="0" smtClean="0"/>
              <a:t>accounts for differences in skin color.</a:t>
            </a:r>
            <a:endParaRPr lang="en-US" sz="3200" dirty="0"/>
          </a:p>
        </p:txBody>
      </p:sp>
      <p:sp>
        <p:nvSpPr>
          <p:cNvPr id="4" name="TextBox 3"/>
          <p:cNvSpPr txBox="1"/>
          <p:nvPr/>
        </p:nvSpPr>
        <p:spPr>
          <a:xfrm>
            <a:off x="1767799" y="565962"/>
            <a:ext cx="7407619" cy="984885"/>
          </a:xfrm>
          <a:prstGeom prst="rect">
            <a:avLst/>
          </a:prstGeom>
          <a:solidFill>
            <a:schemeClr val="accent2">
              <a:lumMod val="60000"/>
              <a:lumOff val="40000"/>
            </a:schemeClr>
          </a:solidFill>
        </p:spPr>
        <p:txBody>
          <a:bodyPr wrap="square">
            <a:prstTxWarp prst="textNoShape">
              <a:avLst/>
            </a:prstTxWarp>
            <a:spAutoFit/>
          </a:bodyPr>
          <a:lstStyle/>
          <a:p>
            <a:pPr algn="ctr"/>
            <a:r>
              <a:rPr lang="en-US" sz="3000" b="1" dirty="0" smtClean="0">
                <a:solidFill>
                  <a:srgbClr val="000000"/>
                </a:solidFill>
              </a:rPr>
              <a:t>Aim: </a:t>
            </a:r>
            <a:r>
              <a:rPr lang="en-US" sz="2800" b="1" dirty="0">
                <a:solidFill>
                  <a:srgbClr val="000000"/>
                </a:solidFill>
              </a:rPr>
              <a:t>How do </a:t>
            </a:r>
            <a:r>
              <a:rPr lang="en-US" sz="2800" b="1" dirty="0" smtClean="0">
                <a:solidFill>
                  <a:srgbClr val="000000"/>
                </a:solidFill>
              </a:rPr>
              <a:t>we analyze what accounts for differences in skin color?</a:t>
            </a:r>
            <a:endParaRPr lang="en-US" sz="2800" b="1" dirty="0">
              <a:solidFill>
                <a:srgbClr val="000000"/>
              </a:solidFill>
            </a:endParaRPr>
          </a:p>
        </p:txBody>
      </p:sp>
      <p:sp>
        <p:nvSpPr>
          <p:cNvPr id="8" name="TextBox 7"/>
          <p:cNvSpPr txBox="1"/>
          <p:nvPr/>
        </p:nvSpPr>
        <p:spPr>
          <a:xfrm>
            <a:off x="0" y="24490"/>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3: The Skinny on Skin—Integumentary System</a:t>
            </a:r>
            <a:endParaRPr lang="en-US" sz="2400" dirty="0"/>
          </a:p>
        </p:txBody>
      </p:sp>
      <p:sp>
        <p:nvSpPr>
          <p:cNvPr id="9" name="TextBox 8"/>
          <p:cNvSpPr txBox="1"/>
          <p:nvPr/>
        </p:nvSpPr>
        <p:spPr>
          <a:xfrm>
            <a:off x="0" y="563986"/>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cxnSp>
        <p:nvCxnSpPr>
          <p:cNvPr id="11" name="Straight Connector 10"/>
          <p:cNvCxnSpPr/>
          <p:nvPr/>
        </p:nvCxnSpPr>
        <p:spPr>
          <a:xfrm>
            <a:off x="-30261" y="166316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76200" y="1754577"/>
            <a:ext cx="1828800" cy="5083885"/>
            <a:chOff x="76200" y="293448"/>
            <a:chExt cx="1828800" cy="4969413"/>
          </a:xfrm>
        </p:grpSpPr>
        <p:sp>
          <p:nvSpPr>
            <p:cNvPr id="12" name="Rounded Rectangle 11"/>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14" name="TextBox 13"/>
            <p:cNvSpPr txBox="1"/>
            <p:nvPr/>
          </p:nvSpPr>
          <p:spPr>
            <a:xfrm>
              <a:off x="299401" y="1598950"/>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5" name="TextBox 14"/>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16" name="TextBox 15"/>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17" name="TextBox 16"/>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18" name="TextBox 17"/>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sp>
          <p:nvSpPr>
            <p:cNvPr id="19" name="TextBox 18"/>
            <p:cNvSpPr txBox="1"/>
            <p:nvPr/>
          </p:nvSpPr>
          <p:spPr>
            <a:xfrm>
              <a:off x="294001" y="1066800"/>
              <a:ext cx="1453199" cy="369332"/>
            </a:xfrm>
            <a:prstGeom prst="rect">
              <a:avLst/>
            </a:prstGeom>
            <a:solidFill>
              <a:schemeClr val="accent2">
                <a:lumMod val="40000"/>
                <a:lumOff val="60000"/>
              </a:schemeClr>
            </a:solidFill>
          </p:spPr>
          <p:txBody>
            <a:bodyPr wrap="square" rtlCol="0">
              <a:spAutoFit/>
            </a:bodyPr>
            <a:lstStyle/>
            <a:p>
              <a:r>
                <a:rPr lang="en-US" dirty="0" smtClean="0">
                  <a:solidFill>
                    <a:schemeClr val="bg1"/>
                  </a:solidFill>
                </a:rPr>
                <a:t>Do Now</a:t>
              </a:r>
              <a:endParaRPr lang="en-US" dirty="0">
                <a:solidFill>
                  <a:schemeClr val="bg1"/>
                </a:solidFill>
              </a:endParaRPr>
            </a:p>
          </p:txBody>
        </p:sp>
      </p:grpSp>
      <p:pic>
        <p:nvPicPr>
          <p:cNvPr id="3" name="Picture 2"/>
          <p:cNvPicPr>
            <a:picLocks noChangeAspect="1"/>
          </p:cNvPicPr>
          <p:nvPr/>
        </p:nvPicPr>
        <p:blipFill>
          <a:blip r:embed="rId2"/>
          <a:stretch>
            <a:fillRect/>
          </a:stretch>
        </p:blipFill>
        <p:spPr>
          <a:xfrm>
            <a:off x="520426" y="5568464"/>
            <a:ext cx="871830" cy="957382"/>
          </a:xfrm>
          <a:prstGeom prst="rect">
            <a:avLst/>
          </a:prstGeom>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310" y="4415692"/>
            <a:ext cx="1758511" cy="236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ontent Placeholder 2"/>
          <p:cNvSpPr txBox="1">
            <a:spLocks/>
          </p:cNvSpPr>
          <p:nvPr/>
        </p:nvSpPr>
        <p:spPr>
          <a:xfrm>
            <a:off x="3732821" y="4415692"/>
            <a:ext cx="5411179" cy="2442308"/>
          </a:xfrm>
          <a:prstGeom prst="rect">
            <a:avLst/>
          </a:prstGeom>
          <a:solidFill>
            <a:schemeClr val="accent2">
              <a:lumMod val="60000"/>
              <a:lumOff val="40000"/>
            </a:schemeClr>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0" b="1" u="sng" dirty="0" smtClean="0">
                <a:solidFill>
                  <a:srgbClr val="000000"/>
                </a:solidFill>
                <a:latin typeface="Stencil" pitchFamily="82" charset="0"/>
              </a:rPr>
              <a:t>Do now</a:t>
            </a:r>
            <a:r>
              <a:rPr lang="en-US" sz="12000" b="1" dirty="0" smtClean="0">
                <a:solidFill>
                  <a:srgbClr val="000000"/>
                </a:solidFill>
                <a:latin typeface="Stencil" pitchFamily="82" charset="0"/>
              </a:rPr>
              <a:t>:</a:t>
            </a:r>
            <a:r>
              <a:rPr lang="en-US" sz="8000" b="1" dirty="0" smtClean="0">
                <a:solidFill>
                  <a:srgbClr val="000000"/>
                </a:solidFill>
                <a:latin typeface="Stencil" pitchFamily="82" charset="0"/>
              </a:rPr>
              <a:t> </a:t>
            </a:r>
          </a:p>
          <a:p>
            <a:pPr algn="l"/>
            <a:r>
              <a:rPr lang="en-US" sz="4800" b="1" dirty="0" smtClean="0">
                <a:solidFill>
                  <a:srgbClr val="800000"/>
                </a:solidFill>
                <a:latin typeface="Corbel"/>
                <a:cs typeface="Corbel"/>
              </a:rPr>
              <a:t>(You have </a:t>
            </a:r>
            <a:r>
              <a:rPr lang="en-US" sz="4800" b="1" dirty="0">
                <a:solidFill>
                  <a:srgbClr val="800000"/>
                </a:solidFill>
                <a:latin typeface="Corbel"/>
                <a:cs typeface="Corbel"/>
              </a:rPr>
              <a:t>5</a:t>
            </a:r>
            <a:r>
              <a:rPr lang="en-US" sz="4800" b="1" dirty="0" smtClean="0">
                <a:solidFill>
                  <a:srgbClr val="800000"/>
                </a:solidFill>
                <a:latin typeface="Corbel"/>
                <a:cs typeface="Corbel"/>
              </a:rPr>
              <a:t> minutes)</a:t>
            </a:r>
          </a:p>
          <a:p>
            <a:pPr algn="l"/>
            <a:r>
              <a:rPr lang="en-US" sz="4800" b="1" dirty="0" smtClean="0">
                <a:solidFill>
                  <a:srgbClr val="800000"/>
                </a:solidFill>
                <a:latin typeface="Corbel"/>
                <a:cs typeface="Corbel"/>
              </a:rPr>
              <a:t>PLEASE GET BINDERS!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4" y="1751617"/>
            <a:ext cx="6088446" cy="4647426"/>
          </a:xfrm>
          <a:prstGeom prst="rect">
            <a:avLst/>
          </a:prstGeom>
        </p:spPr>
        <p:txBody>
          <a:bodyPr wrap="square">
            <a:spAutoFit/>
          </a:bodyPr>
          <a:lstStyle/>
          <a:p>
            <a:pPr algn="ctr"/>
            <a:r>
              <a:rPr lang="en-US" sz="3200" b="1" u="sng" dirty="0" smtClean="0">
                <a:solidFill>
                  <a:schemeClr val="accent4">
                    <a:lumMod val="75000"/>
                  </a:schemeClr>
                </a:solidFill>
                <a:latin typeface="Stencil"/>
                <a:cs typeface="Stencil"/>
              </a:rPr>
              <a:t>Theories about skin color</a:t>
            </a:r>
            <a:endParaRPr lang="en-US" sz="3200" b="1" u="sng" dirty="0" smtClean="0">
              <a:solidFill>
                <a:schemeClr val="accent4">
                  <a:lumMod val="75000"/>
                </a:schemeClr>
              </a:solidFill>
              <a:latin typeface="Stencil"/>
              <a:cs typeface="Stencil"/>
            </a:endParaRPr>
          </a:p>
          <a:p>
            <a:pPr algn="ctr"/>
            <a:endParaRPr lang="en-US" sz="2400" b="1" u="sng" dirty="0" smtClean="0">
              <a:solidFill>
                <a:srgbClr val="000000"/>
              </a:solidFill>
            </a:endParaRPr>
          </a:p>
          <a:p>
            <a:pPr algn="ctr"/>
            <a:r>
              <a:rPr lang="en-US" sz="2400" b="1" u="sng" dirty="0">
                <a:solidFill>
                  <a:schemeClr val="bg1"/>
                </a:solidFill>
              </a:rPr>
              <a:t>Theory #2: Heat of Sun/UV </a:t>
            </a:r>
            <a:r>
              <a:rPr lang="en-US" sz="2400" b="1" u="sng" dirty="0" smtClean="0">
                <a:solidFill>
                  <a:schemeClr val="bg1"/>
                </a:solidFill>
              </a:rPr>
              <a:t>Radiation</a:t>
            </a:r>
          </a:p>
          <a:p>
            <a:pPr algn="ctr"/>
            <a:endParaRPr lang="en-US" sz="2400" b="1" u="sng" dirty="0">
              <a:solidFill>
                <a:schemeClr val="bg1"/>
              </a:solidFill>
            </a:endParaRPr>
          </a:p>
          <a:p>
            <a:r>
              <a:rPr lang="en-US" sz="2400" b="1" dirty="0">
                <a:solidFill>
                  <a:srgbClr val="681417"/>
                </a:solidFill>
              </a:rPr>
              <a:t>slave trade at the West African coast in the mid to late 16th century</a:t>
            </a:r>
          </a:p>
          <a:p>
            <a:endParaRPr lang="en-US" sz="2400" b="1" dirty="0">
              <a:solidFill>
                <a:srgbClr val="681417"/>
              </a:solidFill>
            </a:endParaRPr>
          </a:p>
          <a:p>
            <a:r>
              <a:rPr lang="en-US" sz="2400" b="1" dirty="0">
                <a:solidFill>
                  <a:srgbClr val="681417"/>
                </a:solidFill>
              </a:rPr>
              <a:t>People thought sun’s heat was the cause of the differences in the complexion of Europeans and </a:t>
            </a:r>
            <a:r>
              <a:rPr lang="en-US" sz="2400" b="1" dirty="0" smtClean="0">
                <a:solidFill>
                  <a:srgbClr val="681417"/>
                </a:solidFill>
              </a:rPr>
              <a:t>Africans</a:t>
            </a:r>
          </a:p>
          <a:p>
            <a:pPr algn="ctr"/>
            <a:endParaRPr lang="en-US" sz="2400" dirty="0">
              <a:solidFill>
                <a:srgbClr val="000000"/>
              </a:solidFill>
            </a:endParaRPr>
          </a:p>
          <a:p>
            <a:pPr algn="ctr"/>
            <a:r>
              <a:rPr lang="en-US" sz="2400" dirty="0">
                <a:solidFill>
                  <a:srgbClr val="000000"/>
                </a:solidFill>
              </a:rPr>
              <a:t>What’s wrong with that theory?</a:t>
            </a:r>
            <a:endParaRPr lang="en-US" sz="2400" dirty="0">
              <a:solidFill>
                <a:srgbClr val="000000"/>
              </a:solidFill>
            </a:endParaRPr>
          </a:p>
        </p:txBody>
      </p:sp>
      <p:pic>
        <p:nvPicPr>
          <p:cNvPr id="17" name="Picture 16"/>
          <p:cNvPicPr>
            <a:picLocks noChangeAspect="1"/>
          </p:cNvPicPr>
          <p:nvPr/>
        </p:nvPicPr>
        <p:blipFill>
          <a:blip r:embed="rId3"/>
          <a:stretch>
            <a:fillRect/>
          </a:stretch>
        </p:blipFill>
        <p:spPr>
          <a:xfrm>
            <a:off x="5943600" y="3389923"/>
            <a:ext cx="2767853" cy="2286000"/>
          </a:xfrm>
          <a:prstGeom prst="rect">
            <a:avLst/>
          </a:prstGeom>
        </p:spPr>
      </p:pic>
    </p:spTree>
    <p:extLst>
      <p:ext uri="{BB962C8B-B14F-4D97-AF65-F5344CB8AC3E}">
        <p14:creationId xmlns:p14="http://schemas.microsoft.com/office/powerpoint/2010/main" val="4277617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4" y="1751617"/>
            <a:ext cx="6088446" cy="4585871"/>
          </a:xfrm>
          <a:prstGeom prst="rect">
            <a:avLst/>
          </a:prstGeom>
        </p:spPr>
        <p:txBody>
          <a:bodyPr wrap="square">
            <a:spAutoFit/>
          </a:bodyPr>
          <a:lstStyle/>
          <a:p>
            <a:pPr algn="ctr"/>
            <a:r>
              <a:rPr lang="en-US" sz="3200" b="1" u="sng" dirty="0" smtClean="0">
                <a:solidFill>
                  <a:schemeClr val="accent4">
                    <a:lumMod val="75000"/>
                  </a:schemeClr>
                </a:solidFill>
                <a:latin typeface="Stencil"/>
                <a:cs typeface="Stencil"/>
              </a:rPr>
              <a:t>Theories about skin color</a:t>
            </a:r>
            <a:endParaRPr lang="en-US" sz="3200" b="1" u="sng" dirty="0" smtClean="0">
              <a:solidFill>
                <a:schemeClr val="accent4">
                  <a:lumMod val="75000"/>
                </a:schemeClr>
              </a:solidFill>
              <a:latin typeface="Stencil"/>
              <a:cs typeface="Stencil"/>
            </a:endParaRPr>
          </a:p>
          <a:p>
            <a:pPr algn="ctr"/>
            <a:endParaRPr lang="en-US" sz="2000" b="1" u="sng" dirty="0" smtClean="0">
              <a:solidFill>
                <a:srgbClr val="000000"/>
              </a:solidFill>
            </a:endParaRPr>
          </a:p>
          <a:p>
            <a:pPr algn="ctr"/>
            <a:r>
              <a:rPr lang="en-US" sz="2000" b="1" u="sng" dirty="0" smtClean="0">
                <a:solidFill>
                  <a:srgbClr val="000000"/>
                </a:solidFill>
              </a:rPr>
              <a:t>Theory </a:t>
            </a:r>
            <a:r>
              <a:rPr lang="en-US" sz="2000" b="1" u="sng" dirty="0">
                <a:solidFill>
                  <a:srgbClr val="000000"/>
                </a:solidFill>
              </a:rPr>
              <a:t>#3: </a:t>
            </a:r>
            <a:r>
              <a:rPr lang="en-US" sz="2000" b="1" u="sng" dirty="0" smtClean="0">
                <a:solidFill>
                  <a:srgbClr val="000000"/>
                </a:solidFill>
              </a:rPr>
              <a:t>Migration</a:t>
            </a:r>
          </a:p>
          <a:p>
            <a:pPr algn="ctr"/>
            <a:endParaRPr lang="en-US" sz="2000" b="1" dirty="0">
              <a:solidFill>
                <a:srgbClr val="000000"/>
              </a:solidFill>
            </a:endParaRPr>
          </a:p>
          <a:p>
            <a:pPr algn="just"/>
            <a:r>
              <a:rPr lang="en-US" sz="2000" dirty="0">
                <a:solidFill>
                  <a:srgbClr val="000000"/>
                </a:solidFill>
              </a:rPr>
              <a:t>““If the </a:t>
            </a:r>
            <a:r>
              <a:rPr lang="en-US" sz="2000" dirty="0" err="1">
                <a:solidFill>
                  <a:srgbClr val="000000"/>
                </a:solidFill>
              </a:rPr>
              <a:t>fervour</a:t>
            </a:r>
            <a:r>
              <a:rPr lang="en-US" sz="2000" dirty="0">
                <a:solidFill>
                  <a:srgbClr val="000000"/>
                </a:solidFill>
              </a:rPr>
              <a:t> of the Sun, or intemperate heat of clime did solely occasion this complexion, surely a migration or change thereof might cause a sensible, if not a total mutation; which notwithstanding experience will not admit. {Despite their transplantation, there remains among their descendants} a strong shadow of their Originals: and if they preserve their copulations entire, they still maintain their complexion. . . .{L}</a:t>
            </a:r>
            <a:r>
              <a:rPr lang="en-US" sz="2000" dirty="0" err="1">
                <a:solidFill>
                  <a:srgbClr val="000000"/>
                </a:solidFill>
              </a:rPr>
              <a:t>ikewise</a:t>
            </a:r>
            <a:r>
              <a:rPr lang="en-US" sz="2000" dirty="0">
                <a:solidFill>
                  <a:srgbClr val="000000"/>
                </a:solidFill>
              </a:rPr>
              <a:t>, fair or white people translated in hotter Countries receive not impressions amounting to this complexion”</a:t>
            </a:r>
            <a:endParaRPr lang="en-US" sz="2000" dirty="0">
              <a:solidFill>
                <a:srgbClr val="000000"/>
              </a:solidFill>
            </a:endParaRPr>
          </a:p>
        </p:txBody>
      </p:sp>
      <p:pic>
        <p:nvPicPr>
          <p:cNvPr id="2" name="Picture 1"/>
          <p:cNvPicPr>
            <a:picLocks noChangeAspect="1"/>
          </p:cNvPicPr>
          <p:nvPr/>
        </p:nvPicPr>
        <p:blipFill>
          <a:blip r:embed="rId3"/>
          <a:stretch>
            <a:fillRect/>
          </a:stretch>
        </p:blipFill>
        <p:spPr>
          <a:xfrm>
            <a:off x="6160614" y="3685927"/>
            <a:ext cx="2910068" cy="1823916"/>
          </a:xfrm>
          <a:prstGeom prst="rect">
            <a:avLst/>
          </a:prstGeom>
        </p:spPr>
      </p:pic>
    </p:spTree>
    <p:extLst>
      <p:ext uri="{BB962C8B-B14F-4D97-AF65-F5344CB8AC3E}">
        <p14:creationId xmlns:p14="http://schemas.microsoft.com/office/powerpoint/2010/main" val="13802451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4" y="1751617"/>
            <a:ext cx="6088446" cy="3354765"/>
          </a:xfrm>
          <a:prstGeom prst="rect">
            <a:avLst/>
          </a:prstGeom>
        </p:spPr>
        <p:txBody>
          <a:bodyPr wrap="square">
            <a:spAutoFit/>
          </a:bodyPr>
          <a:lstStyle/>
          <a:p>
            <a:pPr algn="ctr"/>
            <a:r>
              <a:rPr lang="en-US" sz="3200" b="1" u="sng" dirty="0" smtClean="0">
                <a:solidFill>
                  <a:schemeClr val="accent4">
                    <a:lumMod val="75000"/>
                  </a:schemeClr>
                </a:solidFill>
                <a:latin typeface="Stencil"/>
                <a:cs typeface="Stencil"/>
              </a:rPr>
              <a:t>Theories about skin color</a:t>
            </a:r>
            <a:endParaRPr lang="en-US" sz="3200" b="1" u="sng" dirty="0" smtClean="0">
              <a:solidFill>
                <a:schemeClr val="accent4">
                  <a:lumMod val="75000"/>
                </a:schemeClr>
              </a:solidFill>
              <a:latin typeface="Stencil"/>
              <a:cs typeface="Stencil"/>
            </a:endParaRPr>
          </a:p>
          <a:p>
            <a:pPr algn="ctr"/>
            <a:endParaRPr lang="en-US" sz="2000" b="1" u="sng" dirty="0" smtClean="0">
              <a:solidFill>
                <a:srgbClr val="000000"/>
              </a:solidFill>
            </a:endParaRPr>
          </a:p>
          <a:p>
            <a:pPr algn="ctr"/>
            <a:r>
              <a:rPr lang="en-US" sz="3000" b="1" u="sng" dirty="0" smtClean="0">
                <a:solidFill>
                  <a:srgbClr val="000000"/>
                </a:solidFill>
              </a:rPr>
              <a:t>Theory </a:t>
            </a:r>
            <a:r>
              <a:rPr lang="en-US" sz="3000" b="1" u="sng" dirty="0">
                <a:solidFill>
                  <a:srgbClr val="000000"/>
                </a:solidFill>
              </a:rPr>
              <a:t>#3: </a:t>
            </a:r>
            <a:r>
              <a:rPr lang="en-US" sz="3000" b="1" u="sng" dirty="0" smtClean="0">
                <a:solidFill>
                  <a:srgbClr val="000000"/>
                </a:solidFill>
              </a:rPr>
              <a:t>Migration</a:t>
            </a:r>
          </a:p>
          <a:p>
            <a:pPr algn="ctr"/>
            <a:endParaRPr lang="en-US" sz="2000" b="1" dirty="0">
              <a:solidFill>
                <a:srgbClr val="000000"/>
              </a:solidFill>
            </a:endParaRPr>
          </a:p>
          <a:p>
            <a:pPr marL="342900" indent="-342900">
              <a:buFont typeface="Arial"/>
              <a:buChar char="•"/>
            </a:pPr>
            <a:r>
              <a:rPr lang="en-US" sz="2800" b="1" dirty="0">
                <a:solidFill>
                  <a:srgbClr val="681417"/>
                </a:solidFill>
              </a:rPr>
              <a:t>Connected to theory about the sun</a:t>
            </a:r>
          </a:p>
          <a:p>
            <a:pPr marL="342900" indent="-342900">
              <a:buFont typeface="Arial"/>
              <a:buChar char="•"/>
            </a:pPr>
            <a:endParaRPr lang="en-US" sz="2800" b="1" dirty="0">
              <a:solidFill>
                <a:srgbClr val="681417"/>
              </a:solidFill>
            </a:endParaRPr>
          </a:p>
          <a:p>
            <a:pPr marL="342900" indent="-342900">
              <a:buFont typeface="Arial"/>
              <a:buChar char="•"/>
            </a:pPr>
            <a:r>
              <a:rPr lang="en-US" sz="2800" b="1" dirty="0">
                <a:solidFill>
                  <a:srgbClr val="681417"/>
                </a:solidFill>
              </a:rPr>
              <a:t>If people migrated to areas with a lot of sun, skin color will get darker</a:t>
            </a:r>
          </a:p>
        </p:txBody>
      </p:sp>
      <p:pic>
        <p:nvPicPr>
          <p:cNvPr id="2" name="Picture 1"/>
          <p:cNvPicPr>
            <a:picLocks noChangeAspect="1"/>
          </p:cNvPicPr>
          <p:nvPr/>
        </p:nvPicPr>
        <p:blipFill>
          <a:blip r:embed="rId3"/>
          <a:stretch>
            <a:fillRect/>
          </a:stretch>
        </p:blipFill>
        <p:spPr>
          <a:xfrm>
            <a:off x="6160614" y="3685927"/>
            <a:ext cx="2910068" cy="1823916"/>
          </a:xfrm>
          <a:prstGeom prst="rect">
            <a:avLst/>
          </a:prstGeom>
        </p:spPr>
      </p:pic>
    </p:spTree>
    <p:extLst>
      <p:ext uri="{BB962C8B-B14F-4D97-AF65-F5344CB8AC3E}">
        <p14:creationId xmlns:p14="http://schemas.microsoft.com/office/powerpoint/2010/main" val="32967584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4" y="1751617"/>
            <a:ext cx="6088446" cy="4339650"/>
          </a:xfrm>
          <a:prstGeom prst="rect">
            <a:avLst/>
          </a:prstGeom>
        </p:spPr>
        <p:txBody>
          <a:bodyPr wrap="square">
            <a:spAutoFit/>
          </a:bodyPr>
          <a:lstStyle/>
          <a:p>
            <a:pPr algn="ctr"/>
            <a:r>
              <a:rPr lang="en-US" sz="3200" b="1" u="sng" dirty="0" smtClean="0">
                <a:solidFill>
                  <a:schemeClr val="accent4">
                    <a:lumMod val="75000"/>
                  </a:schemeClr>
                </a:solidFill>
                <a:latin typeface="Stencil"/>
                <a:cs typeface="Stencil"/>
              </a:rPr>
              <a:t>Theories about skin color</a:t>
            </a:r>
            <a:endParaRPr lang="en-US" sz="3200" b="1" u="sng" dirty="0" smtClean="0">
              <a:solidFill>
                <a:schemeClr val="accent4">
                  <a:lumMod val="75000"/>
                </a:schemeClr>
              </a:solidFill>
              <a:latin typeface="Stencil"/>
              <a:cs typeface="Stencil"/>
            </a:endParaRPr>
          </a:p>
          <a:p>
            <a:pPr algn="ctr"/>
            <a:endParaRPr lang="en-US" sz="2000" b="1" u="sng" dirty="0" smtClean="0">
              <a:solidFill>
                <a:srgbClr val="000000"/>
              </a:solidFill>
            </a:endParaRPr>
          </a:p>
          <a:p>
            <a:pPr algn="ctr"/>
            <a:r>
              <a:rPr lang="en-US" sz="2800" b="1" u="sng" dirty="0">
                <a:solidFill>
                  <a:srgbClr val="000000"/>
                </a:solidFill>
              </a:rPr>
              <a:t>Theory #4: Biological Differences</a:t>
            </a:r>
          </a:p>
          <a:p>
            <a:r>
              <a:rPr lang="en-US" sz="2800" b="1" dirty="0">
                <a:solidFill>
                  <a:srgbClr val="800000"/>
                </a:solidFill>
              </a:rPr>
              <a:t>Thought that skin color was innate—reasons:</a:t>
            </a:r>
          </a:p>
          <a:p>
            <a:pPr marL="514350" indent="-514350">
              <a:buAutoNum type="arabicParenBoth"/>
            </a:pPr>
            <a:r>
              <a:rPr lang="en-US" sz="2800" b="1" dirty="0">
                <a:solidFill>
                  <a:srgbClr val="800000"/>
                </a:solidFill>
              </a:rPr>
              <a:t>Africans were found to vary in color from “black to yellow</a:t>
            </a:r>
          </a:p>
          <a:p>
            <a:endParaRPr lang="en-US" sz="2800" b="1" dirty="0">
              <a:solidFill>
                <a:srgbClr val="800000"/>
              </a:solidFill>
            </a:endParaRPr>
          </a:p>
          <a:p>
            <a:pPr marL="514350" indent="-514350">
              <a:buAutoNum type="arabicParenBoth"/>
            </a:pPr>
            <a:r>
              <a:rPr lang="en-US" sz="2800" b="1" dirty="0">
                <a:solidFill>
                  <a:srgbClr val="800000"/>
                </a:solidFill>
              </a:rPr>
              <a:t>Africans in Europe were not getting lighter and vice versa </a:t>
            </a:r>
            <a:endParaRPr lang="en-US" sz="2800" b="1" dirty="0">
              <a:solidFill>
                <a:srgbClr val="681417"/>
              </a:solidFill>
            </a:endParaRPr>
          </a:p>
        </p:txBody>
      </p:sp>
      <p:pic>
        <p:nvPicPr>
          <p:cNvPr id="4" name="Picture 3"/>
          <p:cNvPicPr>
            <a:picLocks noChangeAspect="1"/>
          </p:cNvPicPr>
          <p:nvPr/>
        </p:nvPicPr>
        <p:blipFill>
          <a:blip r:embed="rId3"/>
          <a:stretch>
            <a:fillRect/>
          </a:stretch>
        </p:blipFill>
        <p:spPr>
          <a:xfrm>
            <a:off x="6211050" y="3379177"/>
            <a:ext cx="2737013" cy="1642208"/>
          </a:xfrm>
          <a:prstGeom prst="rect">
            <a:avLst/>
          </a:prstGeom>
        </p:spPr>
      </p:pic>
    </p:spTree>
    <p:extLst>
      <p:ext uri="{BB962C8B-B14F-4D97-AF65-F5344CB8AC3E}">
        <p14:creationId xmlns:p14="http://schemas.microsoft.com/office/powerpoint/2010/main" val="295831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4" y="1751617"/>
            <a:ext cx="6088446" cy="3477876"/>
          </a:xfrm>
          <a:prstGeom prst="rect">
            <a:avLst/>
          </a:prstGeom>
        </p:spPr>
        <p:txBody>
          <a:bodyPr wrap="square">
            <a:spAutoFit/>
          </a:bodyPr>
          <a:lstStyle/>
          <a:p>
            <a:pPr algn="ctr"/>
            <a:r>
              <a:rPr lang="en-US" sz="3200" b="1" u="sng" dirty="0" smtClean="0">
                <a:solidFill>
                  <a:schemeClr val="accent4">
                    <a:lumMod val="75000"/>
                  </a:schemeClr>
                </a:solidFill>
                <a:latin typeface="Stencil"/>
                <a:cs typeface="Stencil"/>
              </a:rPr>
              <a:t>Theories about skin color</a:t>
            </a:r>
            <a:endParaRPr lang="en-US" sz="3200" b="1" u="sng" dirty="0" smtClean="0">
              <a:solidFill>
                <a:schemeClr val="accent4">
                  <a:lumMod val="75000"/>
                </a:schemeClr>
              </a:solidFill>
              <a:latin typeface="Stencil"/>
              <a:cs typeface="Stencil"/>
            </a:endParaRPr>
          </a:p>
          <a:p>
            <a:pPr algn="ctr"/>
            <a:endParaRPr lang="en-US" sz="2000" b="1" u="sng" dirty="0" smtClean="0">
              <a:solidFill>
                <a:srgbClr val="000000"/>
              </a:solidFill>
            </a:endParaRPr>
          </a:p>
          <a:p>
            <a:pPr algn="ctr"/>
            <a:r>
              <a:rPr lang="en-US" sz="2800" b="1" u="sng" dirty="0">
                <a:solidFill>
                  <a:srgbClr val="000000"/>
                </a:solidFill>
              </a:rPr>
              <a:t>Theory #5: Evolution</a:t>
            </a:r>
          </a:p>
          <a:p>
            <a:pPr algn="ctr"/>
            <a:endParaRPr lang="en-US" sz="2800" b="1" u="sng" dirty="0">
              <a:solidFill>
                <a:srgbClr val="681417"/>
              </a:solidFill>
            </a:endParaRPr>
          </a:p>
          <a:p>
            <a:pPr marL="457200" indent="-457200">
              <a:buFont typeface="Arial"/>
              <a:buChar char="•"/>
            </a:pPr>
            <a:r>
              <a:rPr lang="en-US" sz="2800" b="1" dirty="0">
                <a:solidFill>
                  <a:srgbClr val="800000"/>
                </a:solidFill>
              </a:rPr>
              <a:t>Skin differences result of adaptation to geographical environment that passed down generations</a:t>
            </a:r>
          </a:p>
        </p:txBody>
      </p:sp>
      <p:pic>
        <p:nvPicPr>
          <p:cNvPr id="17" name="Picture 16"/>
          <p:cNvPicPr>
            <a:picLocks noChangeAspect="1"/>
          </p:cNvPicPr>
          <p:nvPr/>
        </p:nvPicPr>
        <p:blipFill>
          <a:blip r:embed="rId3"/>
          <a:stretch>
            <a:fillRect/>
          </a:stretch>
        </p:blipFill>
        <p:spPr>
          <a:xfrm>
            <a:off x="5632939" y="2739293"/>
            <a:ext cx="2965622" cy="3048000"/>
          </a:xfrm>
          <a:prstGeom prst="rect">
            <a:avLst/>
          </a:prstGeom>
        </p:spPr>
      </p:pic>
    </p:spTree>
    <p:extLst>
      <p:ext uri="{BB962C8B-B14F-4D97-AF65-F5344CB8AC3E}">
        <p14:creationId xmlns:p14="http://schemas.microsoft.com/office/powerpoint/2010/main" val="3408429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fontScale="55000" lnSpcReduction="20000"/>
          </a:bodyPr>
          <a:lstStyle/>
          <a:p>
            <a:r>
              <a:rPr lang="en-US" sz="4000" b="1" dirty="0" smtClean="0">
                <a:solidFill>
                  <a:schemeClr val="accent4">
                    <a:lumMod val="75000"/>
                  </a:schemeClr>
                </a:solidFill>
                <a:latin typeface="Stencil"/>
                <a:cs typeface="Stencil"/>
              </a:rPr>
              <a:t>Skin color scale</a:t>
            </a:r>
          </a:p>
          <a:p>
            <a:pPr marL="571500" indent="-571500" algn="l">
              <a:buFont typeface="Arial"/>
              <a:buChar char="•"/>
            </a:pPr>
            <a:r>
              <a:rPr lang="en-US" sz="4000" b="1" dirty="0">
                <a:solidFill>
                  <a:srgbClr val="000000"/>
                </a:solidFill>
              </a:rPr>
              <a:t>Skin Color Scale: </a:t>
            </a:r>
            <a:r>
              <a:rPr lang="en-US" sz="4000" b="1" u="sng" dirty="0">
                <a:solidFill>
                  <a:srgbClr val="800000"/>
                </a:solidFill>
              </a:rPr>
              <a:t>Fitzpatrick </a:t>
            </a:r>
            <a:r>
              <a:rPr lang="en-US" sz="4000" b="1" u="sng" dirty="0" smtClean="0">
                <a:solidFill>
                  <a:srgbClr val="800000"/>
                </a:solidFill>
              </a:rPr>
              <a:t>Scale</a:t>
            </a:r>
            <a:endParaRPr lang="en-US" sz="4000" dirty="0"/>
          </a:p>
          <a:p>
            <a:pPr marL="571500" lvl="0" indent="-571500" algn="l">
              <a:buFont typeface="Arial"/>
              <a:buChar char="•"/>
            </a:pPr>
            <a:r>
              <a:rPr lang="en-US" sz="4000" dirty="0">
                <a:solidFill>
                  <a:srgbClr val="000000"/>
                </a:solidFill>
              </a:rPr>
              <a:t>Developed in 1917 by Harvard Medical School dermatologist, Thomas </a:t>
            </a:r>
            <a:r>
              <a:rPr lang="en-US" sz="4000" dirty="0" smtClean="0">
                <a:solidFill>
                  <a:srgbClr val="000000"/>
                </a:solidFill>
              </a:rPr>
              <a:t>Fitzpatrick</a:t>
            </a:r>
            <a:endParaRPr lang="en-US" sz="4000" dirty="0">
              <a:solidFill>
                <a:srgbClr val="000000"/>
              </a:solidFill>
            </a:endParaRPr>
          </a:p>
          <a:p>
            <a:pPr marL="571500" lvl="0" indent="-571500" algn="l">
              <a:buFont typeface="Arial"/>
              <a:buChar char="•"/>
            </a:pPr>
            <a:r>
              <a:rPr lang="en-US" sz="4000" dirty="0">
                <a:solidFill>
                  <a:srgbClr val="000000"/>
                </a:solidFill>
              </a:rPr>
              <a:t>Purpose: </a:t>
            </a:r>
            <a:r>
              <a:rPr lang="en-US" sz="4000" b="1" dirty="0">
                <a:solidFill>
                  <a:srgbClr val="800000"/>
                </a:solidFill>
              </a:rPr>
              <a:t>classifies a person's complexion and their tolerance to sunlight and UV </a:t>
            </a:r>
            <a:r>
              <a:rPr lang="en-US" sz="4000" b="1" dirty="0" smtClean="0">
                <a:solidFill>
                  <a:srgbClr val="800000"/>
                </a:solidFill>
              </a:rPr>
              <a:t>radiation</a:t>
            </a:r>
            <a:endParaRPr lang="en-US" sz="4000" b="1" dirty="0">
              <a:solidFill>
                <a:srgbClr val="800000"/>
              </a:solidFill>
            </a:endParaRPr>
          </a:p>
          <a:p>
            <a:pPr marL="571500" lvl="0" indent="-571500" algn="l">
              <a:buFont typeface="Arial"/>
              <a:buChar char="•"/>
            </a:pPr>
            <a:r>
              <a:rPr lang="en-US" sz="4000" dirty="0">
                <a:solidFill>
                  <a:srgbClr val="000000"/>
                </a:solidFill>
              </a:rPr>
              <a:t>Skin type does not change, only how tan you can </a:t>
            </a:r>
            <a:r>
              <a:rPr lang="en-US" sz="4000" dirty="0" smtClean="0">
                <a:solidFill>
                  <a:srgbClr val="000000"/>
                </a:solidFill>
              </a:rPr>
              <a:t>get</a:t>
            </a:r>
            <a:endParaRPr lang="en-US" sz="4000" dirty="0">
              <a:solidFill>
                <a:srgbClr val="000000"/>
              </a:solidFill>
            </a:endParaRPr>
          </a:p>
          <a:p>
            <a:pPr marL="571500" lvl="0" indent="-571500" algn="l">
              <a:buFont typeface="Arial"/>
              <a:buChar char="•"/>
            </a:pPr>
            <a:r>
              <a:rPr lang="en-US" sz="4000" dirty="0">
                <a:solidFill>
                  <a:srgbClr val="000000"/>
                </a:solidFill>
              </a:rPr>
              <a:t>Current use: </a:t>
            </a:r>
            <a:r>
              <a:rPr lang="en-US" sz="4000" b="1" dirty="0">
                <a:solidFill>
                  <a:srgbClr val="800000"/>
                </a:solidFill>
              </a:rPr>
              <a:t>research into the color of skin and is also used to aid practitioners in the care of their </a:t>
            </a:r>
            <a:r>
              <a:rPr lang="en-US" sz="4000" b="1" dirty="0" smtClean="0">
                <a:solidFill>
                  <a:srgbClr val="800000"/>
                </a:solidFill>
              </a:rPr>
              <a:t>patients</a:t>
            </a:r>
            <a:endParaRPr lang="en-US" sz="4000" b="1" dirty="0">
              <a:solidFill>
                <a:srgbClr val="8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468272"/>
            <a:ext cx="7407619" cy="1138773"/>
          </a:xfrm>
          <a:prstGeom prst="rect">
            <a:avLst/>
          </a:prstGeom>
          <a:solidFill>
            <a:schemeClr val="accent2">
              <a:lumMod val="40000"/>
              <a:lumOff val="60000"/>
            </a:schemeClr>
          </a:solidFill>
        </p:spPr>
        <p:txBody>
          <a:bodyPr wrap="square">
            <a:prstTxWarp prst="textNoShape">
              <a:avLst/>
            </a:prstTxWarp>
            <a:spAutoFit/>
          </a:bodyPr>
          <a:lstStyle/>
          <a:p>
            <a:pPr algn="ctr"/>
            <a:r>
              <a:rPr lang="en-US" sz="3600" b="1" dirty="0">
                <a:solidFill>
                  <a:srgbClr val="000000"/>
                </a:solidFill>
              </a:rPr>
              <a:t>Aim: </a:t>
            </a:r>
            <a:r>
              <a:rPr lang="en-US" sz="3200" b="1" dirty="0">
                <a:solidFill>
                  <a:srgbClr val="000000"/>
                </a:solidFill>
              </a:rPr>
              <a:t>How do we analyze what accounts for differences in skin color?</a:t>
            </a:r>
            <a:endParaRPr lang="en-US" sz="32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6349238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endParaRPr lang="en-US" sz="6000" dirty="0"/>
          </a:p>
        </p:txBody>
      </p:sp>
      <p:sp>
        <p:nvSpPr>
          <p:cNvPr id="11" name="TextBox 10"/>
          <p:cNvSpPr txBox="1"/>
          <p:nvPr/>
        </p:nvSpPr>
        <p:spPr>
          <a:xfrm>
            <a:off x="1767799" y="546424"/>
            <a:ext cx="7407619" cy="954107"/>
          </a:xfrm>
          <a:prstGeom prst="rect">
            <a:avLst/>
          </a:prstGeom>
          <a:solidFill>
            <a:schemeClr val="accent2">
              <a:lumMod val="40000"/>
              <a:lumOff val="60000"/>
            </a:schemeClr>
          </a:solidFill>
        </p:spPr>
        <p:txBody>
          <a:bodyPr wrap="square">
            <a:prstTxWarp prst="textNoShape">
              <a:avLst/>
            </a:prstTxWarp>
            <a:spAutoFit/>
          </a:bodyPr>
          <a:lstStyle/>
          <a:p>
            <a:r>
              <a:rPr lang="en-US" sz="2800" b="1" dirty="0">
                <a:solidFill>
                  <a:srgbClr val="000000"/>
                </a:solidFill>
              </a:rPr>
              <a:t>Aim: How do </a:t>
            </a:r>
            <a:r>
              <a:rPr lang="en-US" sz="2800" b="1" dirty="0" smtClean="0">
                <a:solidFill>
                  <a:srgbClr val="000000"/>
                </a:solidFill>
              </a:rPr>
              <a:t>the</a:t>
            </a:r>
          </a:p>
          <a:p>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2213717267"/>
              </p:ext>
            </p:extLst>
          </p:nvPr>
        </p:nvGraphicFramePr>
        <p:xfrm>
          <a:off x="1070704" y="471982"/>
          <a:ext cx="7188200" cy="5852617"/>
        </p:xfrm>
        <a:graphic>
          <a:graphicData uri="http://schemas.openxmlformats.org/presentationml/2006/ole">
            <mc:AlternateContent xmlns:mc="http://schemas.openxmlformats.org/markup-compatibility/2006">
              <mc:Choice xmlns:v="urn:schemas-microsoft-com:vml" Requires="v">
                <p:oleObj spid="_x0000_s3080" name="Document" r:id="rId4" imgW="7188200" imgH="6019800" progId="Word.Document.12">
                  <p:embed/>
                </p:oleObj>
              </mc:Choice>
              <mc:Fallback>
                <p:oleObj name="Document" r:id="rId4" imgW="7188200" imgH="6019800" progId="Word.Document.12">
                  <p:embed/>
                  <p:pic>
                    <p:nvPicPr>
                      <p:cNvPr id="0" name=""/>
                      <p:cNvPicPr/>
                      <p:nvPr/>
                    </p:nvPicPr>
                    <p:blipFill>
                      <a:blip r:embed="rId5"/>
                      <a:stretch>
                        <a:fillRect/>
                      </a:stretch>
                    </p:blipFill>
                    <p:spPr>
                      <a:xfrm>
                        <a:off x="1070704" y="471982"/>
                        <a:ext cx="7188200" cy="5852617"/>
                      </a:xfrm>
                      <a:prstGeom prst="rect">
                        <a:avLst/>
                      </a:prstGeom>
                    </p:spPr>
                  </p:pic>
                </p:oleObj>
              </mc:Fallback>
            </mc:AlternateContent>
          </a:graphicData>
        </a:graphic>
      </p:graphicFrame>
    </p:spTree>
    <p:extLst>
      <p:ext uri="{BB962C8B-B14F-4D97-AF65-F5344CB8AC3E}">
        <p14:creationId xmlns:p14="http://schemas.microsoft.com/office/powerpoint/2010/main" val="17725406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r>
              <a:rPr lang="en-US" sz="4000" b="1" dirty="0" smtClean="0">
                <a:solidFill>
                  <a:schemeClr val="accent4">
                    <a:lumMod val="75000"/>
                  </a:schemeClr>
                </a:solidFill>
                <a:latin typeface="Stencil"/>
                <a:cs typeface="Stencil"/>
              </a:rPr>
              <a:t>Skin color scale</a:t>
            </a:r>
          </a:p>
          <a:p>
            <a:pPr algn="l"/>
            <a:r>
              <a:rPr lang="en-US" sz="2400" b="1" u="sng" dirty="0">
                <a:solidFill>
                  <a:srgbClr val="000000"/>
                </a:solidFill>
              </a:rPr>
              <a:t>If you have Type I skin (very white), your levels of</a:t>
            </a:r>
            <a:r>
              <a:rPr lang="en-US" sz="2400" b="1" u="sng" dirty="0" smtClean="0">
                <a:solidFill>
                  <a:srgbClr val="000000"/>
                </a:solidFill>
              </a:rPr>
              <a:t>:</a:t>
            </a:r>
            <a:endParaRPr lang="en-US" sz="2400" dirty="0">
              <a:solidFill>
                <a:srgbClr val="000000"/>
              </a:solidFill>
            </a:endParaRPr>
          </a:p>
          <a:p>
            <a:pPr marL="342900" indent="-342900" algn="l">
              <a:buFont typeface="Arial"/>
              <a:buChar char="•"/>
            </a:pPr>
            <a:r>
              <a:rPr lang="en-US" sz="2400" b="1" dirty="0">
                <a:solidFill>
                  <a:srgbClr val="000000"/>
                </a:solidFill>
              </a:rPr>
              <a:t>Melanin?</a:t>
            </a:r>
            <a:r>
              <a:rPr lang="en-US" sz="2400" b="1" dirty="0" smtClean="0">
                <a:solidFill>
                  <a:srgbClr val="000000"/>
                </a:solidFill>
              </a:rPr>
              <a:t>:</a:t>
            </a:r>
            <a:endParaRPr lang="en-US" sz="2400" dirty="0">
              <a:solidFill>
                <a:srgbClr val="000000"/>
              </a:solidFill>
            </a:endParaRPr>
          </a:p>
          <a:p>
            <a:pPr marL="342900" indent="-342900" algn="l">
              <a:buFont typeface="Arial"/>
              <a:buChar char="•"/>
            </a:pPr>
            <a:r>
              <a:rPr lang="en-US" sz="2400" b="1" dirty="0">
                <a:solidFill>
                  <a:srgbClr val="000000"/>
                </a:solidFill>
              </a:rPr>
              <a:t>Carotene?: </a:t>
            </a:r>
            <a:endParaRPr lang="en-US" sz="2400" dirty="0">
              <a:solidFill>
                <a:srgbClr val="000000"/>
              </a:solidFill>
            </a:endParaRPr>
          </a:p>
          <a:p>
            <a:pPr marL="342900" indent="-342900" algn="l">
              <a:buFont typeface="Arial"/>
              <a:buChar char="•"/>
            </a:pPr>
            <a:r>
              <a:rPr lang="en-US" sz="2400" b="1" dirty="0">
                <a:solidFill>
                  <a:srgbClr val="000000"/>
                </a:solidFill>
              </a:rPr>
              <a:t>Hemoglobin?</a:t>
            </a:r>
            <a:r>
              <a:rPr lang="en-US" sz="2400" b="1" dirty="0" smtClean="0">
                <a:solidFill>
                  <a:srgbClr val="000000"/>
                </a:solidFill>
              </a:rPr>
              <a:t>:</a:t>
            </a:r>
            <a:endParaRPr lang="en-US" sz="2400" dirty="0">
              <a:solidFill>
                <a:srgbClr val="000000"/>
              </a:solidFill>
            </a:endParaRPr>
          </a:p>
          <a:p>
            <a:pPr marL="342900" indent="-342900" algn="l">
              <a:buFont typeface="Arial"/>
              <a:buChar char="•"/>
            </a:pPr>
            <a:r>
              <a:rPr lang="en-US" sz="2400" b="1" dirty="0">
                <a:solidFill>
                  <a:srgbClr val="000000"/>
                </a:solidFill>
              </a:rPr>
              <a:t>Is this skin type to your advantage or disadvantage? Why?</a:t>
            </a:r>
            <a:endParaRPr lang="en-US" sz="24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468272"/>
            <a:ext cx="7407619" cy="1138773"/>
          </a:xfrm>
          <a:prstGeom prst="rect">
            <a:avLst/>
          </a:prstGeom>
          <a:solidFill>
            <a:schemeClr val="accent2">
              <a:lumMod val="40000"/>
              <a:lumOff val="60000"/>
            </a:schemeClr>
          </a:solidFill>
        </p:spPr>
        <p:txBody>
          <a:bodyPr wrap="square">
            <a:prstTxWarp prst="textNoShape">
              <a:avLst/>
            </a:prstTxWarp>
            <a:spAutoFit/>
          </a:bodyPr>
          <a:lstStyle/>
          <a:p>
            <a:pPr algn="ctr"/>
            <a:r>
              <a:rPr lang="en-US" sz="3600" b="1" dirty="0">
                <a:solidFill>
                  <a:srgbClr val="000000"/>
                </a:solidFill>
              </a:rPr>
              <a:t>Aim: </a:t>
            </a:r>
            <a:r>
              <a:rPr lang="en-US" sz="3200" b="1" dirty="0">
                <a:solidFill>
                  <a:srgbClr val="000000"/>
                </a:solidFill>
              </a:rPr>
              <a:t>How do we analyze what accounts for differences in skin color?</a:t>
            </a:r>
            <a:endParaRPr lang="en-US" sz="32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679267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r>
              <a:rPr lang="en-US" sz="4000" b="1" dirty="0" smtClean="0">
                <a:solidFill>
                  <a:schemeClr val="accent4">
                    <a:lumMod val="75000"/>
                  </a:schemeClr>
                </a:solidFill>
                <a:latin typeface="Stencil"/>
                <a:cs typeface="Stencil"/>
              </a:rPr>
              <a:t>Skin color scale</a:t>
            </a:r>
          </a:p>
          <a:p>
            <a:pPr marL="342900" indent="-342900" algn="l">
              <a:buFont typeface="Arial"/>
              <a:buChar char="•"/>
            </a:pPr>
            <a:r>
              <a:rPr lang="en-US" sz="2400" b="1" u="sng" dirty="0">
                <a:solidFill>
                  <a:srgbClr val="000000"/>
                </a:solidFill>
              </a:rPr>
              <a:t>If you have Type VI skin (very dark), your levels of</a:t>
            </a:r>
            <a:r>
              <a:rPr lang="en-US" sz="2400" b="1" u="sng" dirty="0" smtClean="0">
                <a:solidFill>
                  <a:srgbClr val="000000"/>
                </a:solidFill>
              </a:rPr>
              <a:t>:</a:t>
            </a:r>
            <a:endParaRPr lang="en-US" sz="2400" dirty="0">
              <a:solidFill>
                <a:srgbClr val="000000"/>
              </a:solidFill>
            </a:endParaRPr>
          </a:p>
          <a:p>
            <a:pPr marL="342900" indent="-342900" algn="l">
              <a:buFont typeface="Arial"/>
              <a:buChar char="•"/>
            </a:pPr>
            <a:r>
              <a:rPr lang="en-US" sz="2400" b="1" dirty="0">
                <a:solidFill>
                  <a:srgbClr val="000000"/>
                </a:solidFill>
              </a:rPr>
              <a:t>Melanin?</a:t>
            </a:r>
            <a:r>
              <a:rPr lang="en-US" sz="2400" b="1" dirty="0" smtClean="0">
                <a:solidFill>
                  <a:srgbClr val="000000"/>
                </a:solidFill>
              </a:rPr>
              <a:t>:</a:t>
            </a:r>
            <a:endParaRPr lang="en-US" sz="2400" dirty="0">
              <a:solidFill>
                <a:srgbClr val="000000"/>
              </a:solidFill>
            </a:endParaRPr>
          </a:p>
          <a:p>
            <a:pPr marL="342900" indent="-342900" algn="l">
              <a:buFont typeface="Arial"/>
              <a:buChar char="•"/>
            </a:pPr>
            <a:r>
              <a:rPr lang="en-US" sz="2400" b="1" dirty="0">
                <a:solidFill>
                  <a:srgbClr val="000000"/>
                </a:solidFill>
              </a:rPr>
              <a:t>Carotene?: </a:t>
            </a:r>
            <a:endParaRPr lang="en-US" sz="2400" dirty="0">
              <a:solidFill>
                <a:srgbClr val="000000"/>
              </a:solidFill>
            </a:endParaRPr>
          </a:p>
          <a:p>
            <a:pPr marL="342900" indent="-342900" algn="l">
              <a:buFont typeface="Arial"/>
              <a:buChar char="•"/>
            </a:pPr>
            <a:r>
              <a:rPr lang="en-US" sz="2400" b="1" dirty="0">
                <a:solidFill>
                  <a:srgbClr val="000000"/>
                </a:solidFill>
              </a:rPr>
              <a:t>Hemoglobin?</a:t>
            </a:r>
            <a:r>
              <a:rPr lang="en-US" sz="2400" b="1" dirty="0" smtClean="0">
                <a:solidFill>
                  <a:srgbClr val="000000"/>
                </a:solidFill>
              </a:rPr>
              <a:t>:</a:t>
            </a:r>
            <a:endParaRPr lang="en-US" sz="2400" dirty="0">
              <a:solidFill>
                <a:srgbClr val="000000"/>
              </a:solidFill>
            </a:endParaRPr>
          </a:p>
          <a:p>
            <a:pPr marL="342900" indent="-342900" algn="l">
              <a:buFont typeface="Arial"/>
              <a:buChar char="•"/>
            </a:pPr>
            <a:r>
              <a:rPr lang="en-US" sz="2400" b="1" dirty="0">
                <a:solidFill>
                  <a:srgbClr val="000000"/>
                </a:solidFill>
              </a:rPr>
              <a:t>Is this skin type to your advantage or disadvantage? Why?</a:t>
            </a:r>
            <a:endParaRPr lang="en-US" sz="24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468272"/>
            <a:ext cx="7407619" cy="1138773"/>
          </a:xfrm>
          <a:prstGeom prst="rect">
            <a:avLst/>
          </a:prstGeom>
          <a:solidFill>
            <a:schemeClr val="accent2">
              <a:lumMod val="40000"/>
              <a:lumOff val="60000"/>
            </a:schemeClr>
          </a:solidFill>
        </p:spPr>
        <p:txBody>
          <a:bodyPr wrap="square">
            <a:prstTxWarp prst="textNoShape">
              <a:avLst/>
            </a:prstTxWarp>
            <a:spAutoFit/>
          </a:bodyPr>
          <a:lstStyle/>
          <a:p>
            <a:pPr algn="ctr"/>
            <a:r>
              <a:rPr lang="en-US" sz="3600" b="1" dirty="0">
                <a:solidFill>
                  <a:srgbClr val="000000"/>
                </a:solidFill>
              </a:rPr>
              <a:t>Aim: </a:t>
            </a:r>
            <a:r>
              <a:rPr lang="en-US" sz="3200" b="1" dirty="0">
                <a:solidFill>
                  <a:srgbClr val="000000"/>
                </a:solidFill>
              </a:rPr>
              <a:t>How do we analyze what accounts for differences in skin color?</a:t>
            </a:r>
            <a:endParaRPr lang="en-US" sz="32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1122711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r>
              <a:rPr lang="en-US" sz="4000" b="1" dirty="0" smtClean="0">
                <a:solidFill>
                  <a:schemeClr val="accent4">
                    <a:lumMod val="75000"/>
                  </a:schemeClr>
                </a:solidFill>
                <a:latin typeface="Stencil"/>
                <a:cs typeface="Stencil"/>
              </a:rPr>
              <a:t> work period</a:t>
            </a:r>
            <a:endParaRPr lang="en-US" sz="4000" b="1" dirty="0">
              <a:solidFill>
                <a:schemeClr val="accent4">
                  <a:lumMod val="75000"/>
                </a:schemeClr>
              </a:solidFill>
              <a:latin typeface="Stencil"/>
              <a:cs typeface="Stencil"/>
            </a:endParaRPr>
          </a:p>
          <a:p>
            <a:pPr>
              <a:lnSpc>
                <a:spcPct val="120000"/>
              </a:lnSpc>
              <a:spcBef>
                <a:spcPts val="0"/>
              </a:spcBef>
            </a:pPr>
            <a:endParaRPr lang="en-US" sz="3600" dirty="0" smtClean="0">
              <a:solidFill>
                <a:srgbClr val="000000"/>
              </a:solidFill>
            </a:endParaRPr>
          </a:p>
          <a:p>
            <a:pPr>
              <a:lnSpc>
                <a:spcPct val="120000"/>
              </a:lnSpc>
              <a:spcBef>
                <a:spcPts val="0"/>
              </a:spcBef>
            </a:pPr>
            <a:r>
              <a:rPr lang="en-US" sz="3600" dirty="0" smtClean="0">
                <a:solidFill>
                  <a:srgbClr val="000000"/>
                </a:solidFill>
              </a:rPr>
              <a:t>Pages </a:t>
            </a:r>
            <a:r>
              <a:rPr lang="en-US" sz="3600" dirty="0" smtClean="0">
                <a:solidFill>
                  <a:srgbClr val="000000"/>
                </a:solidFill>
              </a:rPr>
              <a:t>21-22</a:t>
            </a:r>
            <a:endParaRPr lang="en-US" sz="3600" dirty="0">
              <a:solidFill>
                <a:srgbClr val="FF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448734"/>
            <a:ext cx="7407619" cy="1138773"/>
          </a:xfrm>
          <a:prstGeom prst="rect">
            <a:avLst/>
          </a:prstGeom>
          <a:solidFill>
            <a:schemeClr val="accent2">
              <a:lumMod val="40000"/>
              <a:lumOff val="60000"/>
            </a:schemeClr>
          </a:solidFill>
        </p:spPr>
        <p:txBody>
          <a:bodyPr wrap="square">
            <a:prstTxWarp prst="textNoShape">
              <a:avLst/>
            </a:prstTxWarp>
            <a:spAutoFit/>
          </a:bodyPr>
          <a:lstStyle/>
          <a:p>
            <a:pPr algn="ctr"/>
            <a:r>
              <a:rPr lang="en-US" sz="3600" b="1" dirty="0">
                <a:solidFill>
                  <a:srgbClr val="000000"/>
                </a:solidFill>
              </a:rPr>
              <a:t>Aim: </a:t>
            </a:r>
            <a:r>
              <a:rPr lang="en-US" sz="3200" b="1" dirty="0">
                <a:solidFill>
                  <a:srgbClr val="000000"/>
                </a:solidFill>
              </a:rPr>
              <a:t>How do we analyze what accounts for differences in skin color?</a:t>
            </a:r>
            <a:endParaRPr lang="en-US" sz="32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21805095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1" y="1862400"/>
            <a:ext cx="3917461" cy="4995600"/>
          </a:xfrm>
        </p:spPr>
        <p:txBody>
          <a:bodyPr>
            <a:normAutofit fontScale="85000" lnSpcReduction="20000"/>
          </a:bodyPr>
          <a:lstStyle/>
          <a:p>
            <a:pPr>
              <a:lnSpc>
                <a:spcPct val="110000"/>
              </a:lnSpc>
            </a:pPr>
            <a:r>
              <a:rPr lang="en-US" sz="4000" dirty="0" smtClean="0">
                <a:solidFill>
                  <a:srgbClr val="475BCD"/>
                </a:solidFill>
                <a:latin typeface="Stencil"/>
                <a:cs typeface="Stencil"/>
              </a:rPr>
              <a:t>Real-world connection</a:t>
            </a:r>
          </a:p>
          <a:p>
            <a:r>
              <a:rPr lang="en-US" sz="4000" dirty="0" smtClean="0">
                <a:solidFill>
                  <a:srgbClr val="FF0000"/>
                </a:solidFill>
              </a:rPr>
              <a:t>Different races</a:t>
            </a:r>
            <a:endParaRPr lang="en-US" sz="4000" dirty="0">
              <a:solidFill>
                <a:srgbClr val="FF0000"/>
              </a:solidFill>
            </a:endParaRPr>
          </a:p>
          <a:p>
            <a:pPr>
              <a:lnSpc>
                <a:spcPct val="110000"/>
              </a:lnSpc>
            </a:pPr>
            <a:endParaRPr lang="en-US" sz="4000" dirty="0" smtClean="0">
              <a:solidFill>
                <a:srgbClr val="475BCD"/>
              </a:solidFill>
              <a:latin typeface="Stencil"/>
              <a:cs typeface="Stencil"/>
            </a:endParaRPr>
          </a:p>
          <a:p>
            <a:pPr>
              <a:lnSpc>
                <a:spcPct val="110000"/>
              </a:lnSpc>
            </a:pPr>
            <a:r>
              <a:rPr lang="en-US" sz="4000" dirty="0" smtClean="0">
                <a:solidFill>
                  <a:srgbClr val="475BCD"/>
                </a:solidFill>
                <a:latin typeface="Stencil"/>
                <a:cs typeface="Stencil"/>
              </a:rPr>
              <a:t>Vocabulary</a:t>
            </a:r>
          </a:p>
          <a:p>
            <a:r>
              <a:rPr lang="en-US" sz="3600" dirty="0">
                <a:solidFill>
                  <a:srgbClr val="FF0000"/>
                </a:solidFill>
              </a:rPr>
              <a:t>carotene, melanin, hemoglobin, Fitzpatrick scale</a:t>
            </a:r>
            <a:endParaRPr lang="en-US" sz="3600" dirty="0">
              <a:solidFill>
                <a:srgbClr val="FF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468272"/>
            <a:ext cx="7407619" cy="1138773"/>
          </a:xfrm>
          <a:prstGeom prst="rect">
            <a:avLst/>
          </a:prstGeom>
          <a:solidFill>
            <a:schemeClr val="accent2">
              <a:lumMod val="40000"/>
              <a:lumOff val="60000"/>
            </a:schemeClr>
          </a:solidFill>
        </p:spPr>
        <p:txBody>
          <a:bodyPr wrap="square">
            <a:prstTxWarp prst="textNoShape">
              <a:avLst/>
            </a:prstTxWarp>
            <a:spAutoFit/>
          </a:bodyPr>
          <a:lstStyle/>
          <a:p>
            <a:pPr algn="ctr"/>
            <a:r>
              <a:rPr lang="en-US" sz="3600" b="1" dirty="0">
                <a:solidFill>
                  <a:srgbClr val="000000"/>
                </a:solidFill>
              </a:rPr>
              <a:t>Aim: </a:t>
            </a:r>
            <a:r>
              <a:rPr lang="en-US" sz="3200" b="1" dirty="0">
                <a:solidFill>
                  <a:srgbClr val="000000"/>
                </a:solidFill>
              </a:rPr>
              <a:t>How do we analyze what accounts for differences in skin color?</a:t>
            </a:r>
            <a:endParaRPr lang="en-US" sz="3200" b="1" dirty="0">
              <a:solidFill>
                <a:srgbClr val="000000"/>
              </a:solidFill>
            </a:endParaRPr>
          </a:p>
        </p:txBody>
      </p:sp>
      <p:cxnSp>
        <p:nvCxnSpPr>
          <p:cNvPr id="7" name="Straight Connector 6"/>
          <p:cNvCxnSpPr/>
          <p:nvPr/>
        </p:nvCxnSpPr>
        <p:spPr>
          <a:xfrm>
            <a:off x="-49799" y="1604553"/>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76200" y="1754577"/>
            <a:ext cx="1828800" cy="5083885"/>
            <a:chOff x="76200" y="293448"/>
            <a:chExt cx="1828800" cy="4969413"/>
          </a:xfrm>
        </p:grpSpPr>
        <p:sp>
          <p:nvSpPr>
            <p:cNvPr id="22" name="Rounded Rectangle 21"/>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4" name="TextBox 23"/>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25" name="TextBox 24"/>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26" name="TextBox 25"/>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7" name="TextBox 26"/>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8" name="TextBox 27"/>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1" name="TextBox 30"/>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pic>
        <p:nvPicPr>
          <p:cNvPr id="2" name="Picture 1"/>
          <p:cNvPicPr>
            <a:picLocks noChangeAspect="1"/>
          </p:cNvPicPr>
          <p:nvPr/>
        </p:nvPicPr>
        <p:blipFill>
          <a:blip r:embed="rId2"/>
          <a:stretch>
            <a:fillRect/>
          </a:stretch>
        </p:blipFill>
        <p:spPr>
          <a:xfrm>
            <a:off x="5564556" y="2885512"/>
            <a:ext cx="3251200" cy="2501900"/>
          </a:xfrm>
          <a:prstGeom prst="rect">
            <a:avLst/>
          </a:prstGeom>
        </p:spPr>
      </p:pic>
    </p:spTree>
    <p:extLst>
      <p:ext uri="{BB962C8B-B14F-4D97-AF65-F5344CB8AC3E}">
        <p14:creationId xmlns:p14="http://schemas.microsoft.com/office/powerpoint/2010/main" val="41969985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995600"/>
          </a:xfrm>
        </p:spPr>
        <p:txBody>
          <a:bodyPr>
            <a:normAutofit/>
          </a:bodyPr>
          <a:lstStyle/>
          <a:p>
            <a:pPr>
              <a:lnSpc>
                <a:spcPct val="100000"/>
              </a:lnSpc>
            </a:pPr>
            <a:r>
              <a:rPr lang="en-US" sz="4000" b="1" dirty="0" smtClean="0">
                <a:solidFill>
                  <a:schemeClr val="accent4">
                    <a:lumMod val="75000"/>
                  </a:schemeClr>
                </a:solidFill>
                <a:latin typeface="Stencil"/>
                <a:cs typeface="Stencil"/>
              </a:rPr>
              <a:t>HOMEWORK:</a:t>
            </a:r>
          </a:p>
          <a:p>
            <a:pPr>
              <a:lnSpc>
                <a:spcPct val="100000"/>
              </a:lnSpc>
            </a:pPr>
            <a:endParaRPr lang="en-US" sz="4000" b="1" dirty="0">
              <a:solidFill>
                <a:srgbClr val="000000"/>
              </a:solidFill>
            </a:endParaRPr>
          </a:p>
          <a:p>
            <a:pPr>
              <a:lnSpc>
                <a:spcPct val="100000"/>
              </a:lnSpc>
            </a:pPr>
            <a:r>
              <a:rPr lang="en-US" sz="4000" b="1" dirty="0" smtClean="0">
                <a:solidFill>
                  <a:srgbClr val="000000"/>
                </a:solidFill>
              </a:rPr>
              <a:t>Finish pages for </a:t>
            </a:r>
            <a:r>
              <a:rPr lang="en-US" sz="4000" b="1" dirty="0" smtClean="0">
                <a:solidFill>
                  <a:srgbClr val="000000"/>
                </a:solidFill>
              </a:rPr>
              <a:t>3.4 </a:t>
            </a:r>
            <a:r>
              <a:rPr lang="en-US" sz="4000" b="1" dirty="0" smtClean="0">
                <a:solidFill>
                  <a:srgbClr val="000000"/>
                </a:solidFill>
              </a:rPr>
              <a:t>for homework</a:t>
            </a:r>
          </a:p>
          <a:p>
            <a:pPr>
              <a:lnSpc>
                <a:spcPct val="100000"/>
              </a:lnSpc>
            </a:pPr>
            <a:endParaRPr lang="en-US" sz="3000" b="1" dirty="0" smtClean="0">
              <a:solidFill>
                <a:srgbClr val="000000"/>
              </a:solidFill>
            </a:endParaRPr>
          </a:p>
          <a:p>
            <a:pPr>
              <a:lnSpc>
                <a:spcPct val="100000"/>
              </a:lnSpc>
            </a:pPr>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46424"/>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6059966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995600"/>
          </a:xfrm>
        </p:spPr>
        <p:txBody>
          <a:bodyPr>
            <a:normAutofit/>
          </a:bodyPr>
          <a:lstStyle/>
          <a:p>
            <a:pPr>
              <a:lnSpc>
                <a:spcPct val="100000"/>
              </a:lnSpc>
            </a:pPr>
            <a:r>
              <a:rPr lang="en-US" sz="4000" b="1" u="sng" dirty="0">
                <a:solidFill>
                  <a:schemeClr val="accent4">
                    <a:lumMod val="75000"/>
                  </a:schemeClr>
                </a:solidFill>
                <a:latin typeface="Stencil"/>
                <a:ea typeface="ＭＳ Ｐゴシック" charset="-128"/>
                <a:cs typeface="Stencil"/>
              </a:rPr>
              <a:t>Exit Slip</a:t>
            </a:r>
            <a:endParaRPr lang="en-US" sz="4000" b="1" i="1" dirty="0">
              <a:solidFill>
                <a:schemeClr val="accent4">
                  <a:lumMod val="75000"/>
                </a:schemeClr>
              </a:solidFill>
              <a:latin typeface="Stencil"/>
              <a:cs typeface="Stencil"/>
            </a:endParaRPr>
          </a:p>
          <a:p>
            <a:pPr>
              <a:lnSpc>
                <a:spcPct val="100000"/>
              </a:lnSpc>
            </a:pPr>
            <a:r>
              <a:rPr lang="en-US" sz="3000" b="1" i="1" dirty="0" smtClean="0">
                <a:solidFill>
                  <a:srgbClr val="FF0000"/>
                </a:solidFill>
              </a:rPr>
              <a:t>Make sure you get your trackers checked!</a:t>
            </a:r>
          </a:p>
          <a:p>
            <a:pPr>
              <a:lnSpc>
                <a:spcPct val="100000"/>
              </a:lnSpc>
            </a:pPr>
            <a:endParaRPr lang="en-US" sz="4000" b="1" i="1" dirty="0">
              <a:solidFill>
                <a:srgbClr val="FF0000"/>
              </a:solidFill>
            </a:endParaRPr>
          </a:p>
          <a:p>
            <a:pPr>
              <a:lnSpc>
                <a:spcPct val="100000"/>
              </a:lnSpc>
            </a:pPr>
            <a:endParaRPr lang="en-US" sz="4000" dirty="0">
              <a:solidFill>
                <a:srgbClr val="FF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44448"/>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487810"/>
            <a:ext cx="7407619" cy="1138773"/>
          </a:xfrm>
          <a:prstGeom prst="rect">
            <a:avLst/>
          </a:prstGeom>
          <a:solidFill>
            <a:schemeClr val="accent2">
              <a:lumMod val="40000"/>
              <a:lumOff val="60000"/>
            </a:schemeClr>
          </a:solidFill>
        </p:spPr>
        <p:txBody>
          <a:bodyPr wrap="square">
            <a:prstTxWarp prst="textNoShape">
              <a:avLst/>
            </a:prstTxWarp>
            <a:spAutoFit/>
          </a:bodyPr>
          <a:lstStyle/>
          <a:p>
            <a:pPr algn="ctr"/>
            <a:r>
              <a:rPr lang="en-US" sz="3600" b="1" dirty="0">
                <a:solidFill>
                  <a:srgbClr val="000000"/>
                </a:solidFill>
              </a:rPr>
              <a:t>Aim: </a:t>
            </a:r>
            <a:r>
              <a:rPr lang="en-US" sz="3200" b="1" dirty="0">
                <a:solidFill>
                  <a:srgbClr val="000000"/>
                </a:solidFill>
              </a:rPr>
              <a:t>How do we analyze what accounts for differences in skin color?</a:t>
            </a:r>
            <a:endParaRPr lang="en-US" sz="32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88491" y="4827893"/>
              <a:ext cx="1218738" cy="361016"/>
            </a:xfrm>
            <a:prstGeom prst="rect">
              <a:avLst/>
            </a:prstGeom>
            <a:solidFill>
              <a:schemeClr val="bg2">
                <a:lumMod val="50000"/>
                <a:lumOff val="50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16" name="TextBox 15"/>
          <p:cNvSpPr txBox="1"/>
          <p:nvPr/>
        </p:nvSpPr>
        <p:spPr>
          <a:xfrm>
            <a:off x="6219320" y="6428713"/>
            <a:ext cx="1453199" cy="369332"/>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76773685"/>
              </p:ext>
            </p:extLst>
          </p:nvPr>
        </p:nvGraphicFramePr>
        <p:xfrm>
          <a:off x="1308695" y="3271969"/>
          <a:ext cx="6695970" cy="2827450"/>
        </p:xfrm>
        <a:graphic>
          <a:graphicData uri="http://schemas.openxmlformats.org/presentationml/2006/ole">
            <mc:AlternateContent xmlns:mc="http://schemas.openxmlformats.org/markup-compatibility/2006">
              <mc:Choice xmlns:v="urn:schemas-microsoft-com:vml" Requires="v">
                <p:oleObj spid="_x0000_s1100" name="Document" r:id="rId3" imgW="7188200" imgH="3035300" progId="Word.Document.12">
                  <p:embed/>
                </p:oleObj>
              </mc:Choice>
              <mc:Fallback>
                <p:oleObj name="Document" r:id="rId3" imgW="7188200" imgH="3035300" progId="Word.Document.12">
                  <p:embed/>
                  <p:pic>
                    <p:nvPicPr>
                      <p:cNvPr id="0" name=""/>
                      <p:cNvPicPr/>
                      <p:nvPr/>
                    </p:nvPicPr>
                    <p:blipFill>
                      <a:blip r:embed="rId4"/>
                      <a:stretch>
                        <a:fillRect/>
                      </a:stretch>
                    </p:blipFill>
                    <p:spPr>
                      <a:xfrm>
                        <a:off x="1308695" y="3271969"/>
                        <a:ext cx="6695970" cy="2827450"/>
                      </a:xfrm>
                      <a:prstGeom prst="rect">
                        <a:avLst/>
                      </a:prstGeom>
                    </p:spPr>
                  </p:pic>
                </p:oleObj>
              </mc:Fallback>
            </mc:AlternateContent>
          </a:graphicData>
        </a:graphic>
      </p:graphicFrame>
    </p:spTree>
    <p:extLst>
      <p:ext uri="{BB962C8B-B14F-4D97-AF65-F5344CB8AC3E}">
        <p14:creationId xmlns:p14="http://schemas.microsoft.com/office/powerpoint/2010/main" val="1899687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862400"/>
            <a:ext cx="7238999" cy="4995600"/>
          </a:xfrm>
        </p:spPr>
        <p:txBody>
          <a:bodyPr>
            <a:normAutofit fontScale="70000" lnSpcReduction="20000"/>
          </a:bodyPr>
          <a:lstStyle/>
          <a:p>
            <a:r>
              <a:rPr lang="en-US" sz="4000" dirty="0" smtClean="0">
                <a:solidFill>
                  <a:srgbClr val="475BCD"/>
                </a:solidFill>
                <a:latin typeface="Stencil"/>
                <a:cs typeface="Stencil"/>
              </a:rPr>
              <a:t>Announcements</a:t>
            </a:r>
          </a:p>
          <a:p>
            <a:r>
              <a:rPr lang="en-US" sz="4000" b="1" dirty="0" smtClean="0">
                <a:solidFill>
                  <a:srgbClr val="FF0000"/>
                </a:solidFill>
              </a:rPr>
              <a:t>Papers </a:t>
            </a:r>
            <a:r>
              <a:rPr lang="en-US" sz="4000" b="1" dirty="0">
                <a:solidFill>
                  <a:srgbClr val="FF0000"/>
                </a:solidFill>
              </a:rPr>
              <a:t>to give </a:t>
            </a:r>
            <a:r>
              <a:rPr lang="en-US" sz="4000" b="1" dirty="0" smtClean="0">
                <a:solidFill>
                  <a:srgbClr val="FF0000"/>
                </a:solidFill>
              </a:rPr>
              <a:t>back</a:t>
            </a:r>
            <a:endParaRPr lang="en-US" sz="4000" dirty="0" smtClean="0">
              <a:solidFill>
                <a:srgbClr val="000000"/>
              </a:solidFill>
              <a:latin typeface="Century Gothic"/>
              <a:cs typeface="Century Gothic"/>
            </a:endParaRPr>
          </a:p>
          <a:p>
            <a:pPr algn="l"/>
            <a:r>
              <a:rPr lang="en-US" sz="4000" dirty="0" smtClean="0">
                <a:solidFill>
                  <a:srgbClr val="000000"/>
                </a:solidFill>
                <a:latin typeface="Century Gothic"/>
                <a:cs typeface="Century Gothic"/>
              </a:rPr>
              <a:t>PAST DUE: </a:t>
            </a:r>
            <a:endParaRPr lang="en-US" sz="4000" dirty="0" smtClean="0">
              <a:solidFill>
                <a:srgbClr val="000000"/>
              </a:solidFill>
              <a:latin typeface="Century Gothic"/>
              <a:cs typeface="Century Gothic"/>
            </a:endParaRPr>
          </a:p>
          <a:p>
            <a:pPr marL="571500" indent="-571500" algn="l">
              <a:buFont typeface="Arial"/>
              <a:buChar char="•"/>
            </a:pPr>
            <a:r>
              <a:rPr lang="en-US" sz="4000" dirty="0" smtClean="0">
                <a:solidFill>
                  <a:srgbClr val="000000"/>
                </a:solidFill>
                <a:latin typeface="Century Gothic"/>
                <a:cs typeface="Century Gothic"/>
              </a:rPr>
              <a:t>Thanksgiving Project: </a:t>
            </a:r>
            <a:r>
              <a:rPr lang="en-US" sz="4000" dirty="0" smtClean="0">
                <a:solidFill>
                  <a:schemeClr val="bg1"/>
                </a:solidFill>
              </a:rPr>
              <a:t>Create</a:t>
            </a:r>
            <a:r>
              <a:rPr lang="en-US" sz="4000" dirty="0">
                <a:solidFill>
                  <a:schemeClr val="bg1"/>
                </a:solidFill>
              </a:rPr>
              <a:t>/Make up your own patient file based on accurate information from an abnormal/weird </a:t>
            </a:r>
            <a:r>
              <a:rPr lang="en-US" sz="4000" dirty="0" smtClean="0">
                <a:solidFill>
                  <a:schemeClr val="bg1"/>
                </a:solidFill>
              </a:rPr>
              <a:t>disease.</a:t>
            </a:r>
          </a:p>
          <a:p>
            <a:pPr marL="571500" indent="-571500" algn="l">
              <a:buFont typeface="Arial"/>
              <a:buChar char="•"/>
            </a:pPr>
            <a:r>
              <a:rPr lang="en-US" sz="4000" dirty="0" smtClean="0">
                <a:solidFill>
                  <a:schemeClr val="bg1"/>
                </a:solidFill>
              </a:rPr>
              <a:t>Unit 2 Exam Tracker</a:t>
            </a:r>
          </a:p>
          <a:p>
            <a:pPr algn="l"/>
            <a:endParaRPr lang="en-US" sz="4000" dirty="0" smtClean="0">
              <a:solidFill>
                <a:schemeClr val="bg1"/>
              </a:solidFill>
            </a:endParaRPr>
          </a:p>
          <a:p>
            <a:pPr algn="l"/>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2092824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1" y="1862400"/>
            <a:ext cx="4171462" cy="4995600"/>
          </a:xfrm>
        </p:spPr>
        <p:txBody>
          <a:bodyPr>
            <a:normAutofit fontScale="62500" lnSpcReduction="20000"/>
          </a:bodyPr>
          <a:lstStyle/>
          <a:p>
            <a:r>
              <a:rPr lang="en-US" sz="4000" dirty="0" smtClean="0">
                <a:solidFill>
                  <a:srgbClr val="475BCD"/>
                </a:solidFill>
                <a:latin typeface="Stencil"/>
                <a:cs typeface="Stencil"/>
              </a:rPr>
              <a:t>Bottom line</a:t>
            </a:r>
          </a:p>
          <a:p>
            <a:r>
              <a:rPr lang="en-US" sz="4000" dirty="0" smtClean="0">
                <a:solidFill>
                  <a:srgbClr val="000000"/>
                </a:solidFill>
              </a:rPr>
              <a:t>“Mental </a:t>
            </a:r>
            <a:r>
              <a:rPr lang="en-US" sz="4000" dirty="0">
                <a:solidFill>
                  <a:srgbClr val="000000"/>
                </a:solidFill>
              </a:rPr>
              <a:t>growth, like physical growth, comes with growing pains. It's not always easy. It's not always fun. It's going to hurt and you're going to come out the other side bumped and bruised... but </a:t>
            </a:r>
            <a:r>
              <a:rPr lang="en-US" sz="4000" dirty="0" smtClean="0">
                <a:solidFill>
                  <a:srgbClr val="000000"/>
                </a:solidFill>
              </a:rPr>
              <a:t>better.”</a:t>
            </a:r>
          </a:p>
          <a:p>
            <a:pPr algn="l"/>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b="1" dirty="0" smtClean="0"/>
          </a:p>
        </p:txBody>
      </p:sp>
      <p:sp>
        <p:nvSpPr>
          <p:cNvPr id="11" name="TextBox 10"/>
          <p:cNvSpPr txBox="1"/>
          <p:nvPr/>
        </p:nvSpPr>
        <p:spPr>
          <a:xfrm>
            <a:off x="1767799" y="507348"/>
            <a:ext cx="7407619" cy="1138773"/>
          </a:xfrm>
          <a:prstGeom prst="rect">
            <a:avLst/>
          </a:prstGeom>
          <a:solidFill>
            <a:schemeClr val="accent2">
              <a:lumMod val="40000"/>
              <a:lumOff val="60000"/>
            </a:schemeClr>
          </a:solidFill>
        </p:spPr>
        <p:txBody>
          <a:bodyPr wrap="square">
            <a:prstTxWarp prst="textNoShape">
              <a:avLst/>
            </a:prstTxWarp>
            <a:spAutoFit/>
          </a:bodyPr>
          <a:lstStyle/>
          <a:p>
            <a:pPr algn="ctr"/>
            <a:r>
              <a:rPr lang="en-US" sz="3600" b="1" dirty="0">
                <a:solidFill>
                  <a:srgbClr val="000000"/>
                </a:solidFill>
              </a:rPr>
              <a:t>Aim: </a:t>
            </a:r>
            <a:r>
              <a:rPr lang="en-US" sz="3200" b="1" dirty="0">
                <a:solidFill>
                  <a:srgbClr val="000000"/>
                </a:solidFill>
              </a:rPr>
              <a:t>How do we analyze what accounts for differences in skin color?</a:t>
            </a:r>
            <a:endParaRPr lang="en-US" sz="32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pic>
        <p:nvPicPr>
          <p:cNvPr id="2" name="Picture 1"/>
          <p:cNvPicPr>
            <a:picLocks noChangeAspect="1"/>
          </p:cNvPicPr>
          <p:nvPr/>
        </p:nvPicPr>
        <p:blipFill>
          <a:blip r:embed="rId2"/>
          <a:stretch>
            <a:fillRect/>
          </a:stretch>
        </p:blipFill>
        <p:spPr>
          <a:xfrm>
            <a:off x="6146800" y="2019865"/>
            <a:ext cx="2662359" cy="2179270"/>
          </a:xfrm>
          <a:prstGeom prst="rect">
            <a:avLst/>
          </a:prstGeom>
        </p:spPr>
      </p:pic>
      <p:pic>
        <p:nvPicPr>
          <p:cNvPr id="3" name="Picture 2"/>
          <p:cNvPicPr>
            <a:picLocks noChangeAspect="1"/>
          </p:cNvPicPr>
          <p:nvPr/>
        </p:nvPicPr>
        <p:blipFill>
          <a:blip r:embed="rId3"/>
          <a:stretch>
            <a:fillRect/>
          </a:stretch>
        </p:blipFill>
        <p:spPr>
          <a:xfrm>
            <a:off x="6419362" y="4394438"/>
            <a:ext cx="2138485" cy="2138485"/>
          </a:xfrm>
          <a:prstGeom prst="rect">
            <a:avLst/>
          </a:prstGeom>
        </p:spPr>
      </p:pic>
    </p:spTree>
    <p:extLst>
      <p:ext uri="{BB962C8B-B14F-4D97-AF65-F5344CB8AC3E}">
        <p14:creationId xmlns:p14="http://schemas.microsoft.com/office/powerpoint/2010/main" val="33737082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 y="1751617"/>
            <a:ext cx="9143998" cy="1323439"/>
          </a:xfrm>
          <a:prstGeom prst="rect">
            <a:avLst/>
          </a:prstGeom>
        </p:spPr>
        <p:txBody>
          <a:bodyPr wrap="square">
            <a:spAutoFit/>
          </a:bodyPr>
          <a:lstStyle/>
          <a:p>
            <a:pPr algn="ctr"/>
            <a:r>
              <a:rPr lang="en-US" sz="4400" dirty="0" smtClean="0">
                <a:solidFill>
                  <a:srgbClr val="475BCD"/>
                </a:solidFill>
                <a:latin typeface="Stencil"/>
                <a:cs typeface="Stencil"/>
              </a:rPr>
              <a:t>Factor #1: melanin</a:t>
            </a:r>
            <a:endParaRPr lang="en-US" sz="2500" dirty="0">
              <a:solidFill>
                <a:schemeClr val="bg1"/>
              </a:solidFill>
            </a:endParaRPr>
          </a:p>
          <a:p>
            <a:r>
              <a:rPr lang="en-US" sz="3600"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292792131"/>
              </p:ext>
            </p:extLst>
          </p:nvPr>
        </p:nvGraphicFramePr>
        <p:xfrm>
          <a:off x="439126" y="2735385"/>
          <a:ext cx="8196873" cy="3687344"/>
        </p:xfrm>
        <a:graphic>
          <a:graphicData uri="http://schemas.openxmlformats.org/presentationml/2006/ole">
            <mc:AlternateContent xmlns:mc="http://schemas.openxmlformats.org/markup-compatibility/2006">
              <mc:Choice xmlns:v="urn:schemas-microsoft-com:vml" Requires="v">
                <p:oleObj spid="_x0000_s4100" name="Document" r:id="rId3" imgW="6819900" imgH="2286000" progId="Word.Document.12">
                  <p:embed/>
                </p:oleObj>
              </mc:Choice>
              <mc:Fallback>
                <p:oleObj name="Document" r:id="rId3" imgW="6819900" imgH="2286000" progId="Word.Document.12">
                  <p:embed/>
                  <p:pic>
                    <p:nvPicPr>
                      <p:cNvPr id="0" name=""/>
                      <p:cNvPicPr/>
                      <p:nvPr/>
                    </p:nvPicPr>
                    <p:blipFill>
                      <a:blip r:embed="rId4"/>
                      <a:stretch>
                        <a:fillRect/>
                      </a:stretch>
                    </p:blipFill>
                    <p:spPr>
                      <a:xfrm>
                        <a:off x="439126" y="2735385"/>
                        <a:ext cx="8196873" cy="3687344"/>
                      </a:xfrm>
                      <a:prstGeom prst="rect">
                        <a:avLst/>
                      </a:prstGeom>
                    </p:spPr>
                  </p:pic>
                </p:oleObj>
              </mc:Fallback>
            </mc:AlternateContent>
          </a:graphicData>
        </a:graphic>
      </p:graphicFrame>
    </p:spTree>
    <p:extLst>
      <p:ext uri="{BB962C8B-B14F-4D97-AF65-F5344CB8AC3E}">
        <p14:creationId xmlns:p14="http://schemas.microsoft.com/office/powerpoint/2010/main" val="25894245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 y="1751617"/>
            <a:ext cx="9143998" cy="1323439"/>
          </a:xfrm>
          <a:prstGeom prst="rect">
            <a:avLst/>
          </a:prstGeom>
        </p:spPr>
        <p:txBody>
          <a:bodyPr wrap="square">
            <a:spAutoFit/>
          </a:bodyPr>
          <a:lstStyle/>
          <a:p>
            <a:pPr algn="ctr"/>
            <a:r>
              <a:rPr lang="en-US" sz="4400" dirty="0" smtClean="0">
                <a:solidFill>
                  <a:srgbClr val="475BCD"/>
                </a:solidFill>
                <a:latin typeface="Stencil"/>
                <a:cs typeface="Stencil"/>
              </a:rPr>
              <a:t>Factor #2: carotene</a:t>
            </a:r>
            <a:endParaRPr lang="en-US" sz="2500" dirty="0">
              <a:solidFill>
                <a:schemeClr val="bg1"/>
              </a:solidFill>
            </a:endParaRPr>
          </a:p>
          <a:p>
            <a:r>
              <a:rPr lang="en-US" sz="3600" dirty="0"/>
              <a:t> </a:t>
            </a:r>
          </a:p>
        </p:txBody>
      </p:sp>
      <p:graphicFrame>
        <p:nvGraphicFramePr>
          <p:cNvPr id="9" name="Object 8"/>
          <p:cNvGraphicFramePr>
            <a:graphicFrameLocks noChangeAspect="1"/>
          </p:cNvGraphicFramePr>
          <p:nvPr>
            <p:extLst>
              <p:ext uri="{D42A27DB-BD31-4B8C-83A1-F6EECF244321}">
                <p14:modId xmlns:p14="http://schemas.microsoft.com/office/powerpoint/2010/main" val="2376249103"/>
              </p:ext>
            </p:extLst>
          </p:nvPr>
        </p:nvGraphicFramePr>
        <p:xfrm>
          <a:off x="556357" y="2637691"/>
          <a:ext cx="8196873" cy="3701589"/>
        </p:xfrm>
        <a:graphic>
          <a:graphicData uri="http://schemas.openxmlformats.org/presentationml/2006/ole">
            <mc:AlternateContent xmlns:mc="http://schemas.openxmlformats.org/markup-compatibility/2006">
              <mc:Choice xmlns:v="urn:schemas-microsoft-com:vml" Requires="v">
                <p:oleObj spid="_x0000_s5123" name="Document" r:id="rId3" imgW="6819900" imgH="2286000" progId="Word.Document.12">
                  <p:embed/>
                </p:oleObj>
              </mc:Choice>
              <mc:Fallback>
                <p:oleObj name="Document" r:id="rId3" imgW="6819900" imgH="2286000" progId="Word.Document.12">
                  <p:embed/>
                  <p:pic>
                    <p:nvPicPr>
                      <p:cNvPr id="0" name=""/>
                      <p:cNvPicPr/>
                      <p:nvPr/>
                    </p:nvPicPr>
                    <p:blipFill>
                      <a:blip r:embed="rId4"/>
                      <a:stretch>
                        <a:fillRect/>
                      </a:stretch>
                    </p:blipFill>
                    <p:spPr>
                      <a:xfrm>
                        <a:off x="556357" y="2637691"/>
                        <a:ext cx="8196873" cy="3701589"/>
                      </a:xfrm>
                      <a:prstGeom prst="rect">
                        <a:avLst/>
                      </a:prstGeom>
                    </p:spPr>
                  </p:pic>
                </p:oleObj>
              </mc:Fallback>
            </mc:AlternateContent>
          </a:graphicData>
        </a:graphic>
      </p:graphicFrame>
    </p:spTree>
    <p:extLst>
      <p:ext uri="{BB962C8B-B14F-4D97-AF65-F5344CB8AC3E}">
        <p14:creationId xmlns:p14="http://schemas.microsoft.com/office/powerpoint/2010/main" val="10943920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892552"/>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400" b="1" dirty="0">
                <a:solidFill>
                  <a:srgbClr val="000000"/>
                </a:solidFill>
              </a:rPr>
              <a:t>How do we analyze what accounts for differences in skin color?</a:t>
            </a:r>
            <a:endParaRPr lang="en-US" sz="24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 y="1751617"/>
            <a:ext cx="9143998" cy="1323439"/>
          </a:xfrm>
          <a:prstGeom prst="rect">
            <a:avLst/>
          </a:prstGeom>
        </p:spPr>
        <p:txBody>
          <a:bodyPr wrap="square">
            <a:spAutoFit/>
          </a:bodyPr>
          <a:lstStyle/>
          <a:p>
            <a:pPr algn="ctr"/>
            <a:r>
              <a:rPr lang="en-US" sz="4400" dirty="0" smtClean="0">
                <a:solidFill>
                  <a:srgbClr val="475BCD"/>
                </a:solidFill>
                <a:latin typeface="Stencil"/>
                <a:cs typeface="Stencil"/>
              </a:rPr>
              <a:t>Factor #3: hemoglobin</a:t>
            </a:r>
            <a:endParaRPr lang="en-US" sz="2500" dirty="0">
              <a:solidFill>
                <a:schemeClr val="bg1"/>
              </a:solidFill>
            </a:endParaRPr>
          </a:p>
          <a:p>
            <a:r>
              <a:rPr lang="en-US" sz="3600"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519527980"/>
              </p:ext>
            </p:extLst>
          </p:nvPr>
        </p:nvGraphicFramePr>
        <p:xfrm>
          <a:off x="547077" y="2727081"/>
          <a:ext cx="8206153" cy="3695648"/>
        </p:xfrm>
        <a:graphic>
          <a:graphicData uri="http://schemas.openxmlformats.org/presentationml/2006/ole">
            <mc:AlternateContent xmlns:mc="http://schemas.openxmlformats.org/markup-compatibility/2006">
              <mc:Choice xmlns:v="urn:schemas-microsoft-com:vml" Requires="v">
                <p:oleObj spid="_x0000_s6147" name="Document" r:id="rId3" imgW="6819900" imgH="3162300" progId="Word.Document.12">
                  <p:embed/>
                </p:oleObj>
              </mc:Choice>
              <mc:Fallback>
                <p:oleObj name="Document" r:id="rId3" imgW="6819900" imgH="3162300" progId="Word.Document.12">
                  <p:embed/>
                  <p:pic>
                    <p:nvPicPr>
                      <p:cNvPr id="0" name=""/>
                      <p:cNvPicPr/>
                      <p:nvPr/>
                    </p:nvPicPr>
                    <p:blipFill>
                      <a:blip r:embed="rId4"/>
                      <a:stretch>
                        <a:fillRect/>
                      </a:stretch>
                    </p:blipFill>
                    <p:spPr>
                      <a:xfrm>
                        <a:off x="547077" y="2727081"/>
                        <a:ext cx="8206153" cy="3695648"/>
                      </a:xfrm>
                      <a:prstGeom prst="rect">
                        <a:avLst/>
                      </a:prstGeom>
                    </p:spPr>
                  </p:pic>
                </p:oleObj>
              </mc:Fallback>
            </mc:AlternateContent>
          </a:graphicData>
        </a:graphic>
      </p:graphicFrame>
    </p:spTree>
    <p:extLst>
      <p:ext uri="{BB962C8B-B14F-4D97-AF65-F5344CB8AC3E}">
        <p14:creationId xmlns:p14="http://schemas.microsoft.com/office/powerpoint/2010/main" val="16525571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5" y="1751617"/>
            <a:ext cx="6903060" cy="4647426"/>
          </a:xfrm>
          <a:prstGeom prst="rect">
            <a:avLst/>
          </a:prstGeom>
        </p:spPr>
        <p:txBody>
          <a:bodyPr wrap="square">
            <a:spAutoFit/>
          </a:bodyPr>
          <a:lstStyle/>
          <a:p>
            <a:pPr algn="ctr"/>
            <a:r>
              <a:rPr lang="en-US" sz="3200" b="1" u="sng" dirty="0" smtClean="0">
                <a:solidFill>
                  <a:schemeClr val="accent4">
                    <a:lumMod val="75000"/>
                  </a:schemeClr>
                </a:solidFill>
                <a:latin typeface="Stencil"/>
                <a:cs typeface="Stencil"/>
              </a:rPr>
              <a:t>Theories about skin color</a:t>
            </a:r>
            <a:endParaRPr lang="en-US" sz="3200" b="1" u="sng" dirty="0" smtClean="0">
              <a:solidFill>
                <a:schemeClr val="accent4">
                  <a:lumMod val="75000"/>
                </a:schemeClr>
              </a:solidFill>
              <a:latin typeface="Stencil"/>
              <a:cs typeface="Stencil"/>
            </a:endParaRPr>
          </a:p>
          <a:p>
            <a:pPr algn="ctr"/>
            <a:r>
              <a:rPr lang="en-US" sz="2200" b="1" u="sng" dirty="0">
                <a:solidFill>
                  <a:srgbClr val="000000"/>
                </a:solidFill>
              </a:rPr>
              <a:t>Theory #1: </a:t>
            </a:r>
            <a:r>
              <a:rPr lang="en-US" sz="2200" b="1" u="sng" dirty="0" err="1">
                <a:solidFill>
                  <a:srgbClr val="000000"/>
                </a:solidFill>
              </a:rPr>
              <a:t>Bibical</a:t>
            </a:r>
            <a:r>
              <a:rPr lang="en-US" sz="2200" b="1" u="sng" dirty="0">
                <a:solidFill>
                  <a:srgbClr val="000000"/>
                </a:solidFill>
              </a:rPr>
              <a:t> Curse</a:t>
            </a:r>
          </a:p>
          <a:p>
            <a:r>
              <a:rPr lang="en-US" sz="2200" b="1" u="sng" dirty="0">
                <a:solidFill>
                  <a:srgbClr val="681417"/>
                </a:solidFill>
              </a:rPr>
              <a:t>Noah’s curse on Canaan</a:t>
            </a:r>
          </a:p>
          <a:p>
            <a:r>
              <a:rPr lang="en-US" sz="2200" dirty="0">
                <a:solidFill>
                  <a:schemeClr val="bg1"/>
                </a:solidFill>
              </a:rPr>
              <a:t>(Genesis Chapter 9, King James Version):</a:t>
            </a:r>
          </a:p>
          <a:p>
            <a:r>
              <a:rPr lang="en-US" sz="2200" dirty="0">
                <a:solidFill>
                  <a:schemeClr val="bg1"/>
                </a:solidFill>
              </a:rPr>
              <a:t>24. And Noah awoke from his wine, and knew what his younger</a:t>
            </a:r>
          </a:p>
          <a:p>
            <a:r>
              <a:rPr lang="en-US" sz="2200" dirty="0">
                <a:solidFill>
                  <a:schemeClr val="bg1"/>
                </a:solidFill>
              </a:rPr>
              <a:t>son had done unto him.</a:t>
            </a:r>
          </a:p>
          <a:p>
            <a:r>
              <a:rPr lang="en-US" sz="2200" dirty="0">
                <a:solidFill>
                  <a:schemeClr val="bg1"/>
                </a:solidFill>
              </a:rPr>
              <a:t>25. And he said, Cursed be Canaan; a servant of servants shall he be unto his brethren.</a:t>
            </a:r>
          </a:p>
          <a:p>
            <a:r>
              <a:rPr lang="en-US" sz="2200" dirty="0">
                <a:solidFill>
                  <a:schemeClr val="bg1"/>
                </a:solidFill>
              </a:rPr>
              <a:t>26. And he said, Blessed be the LORD God of Shem; and Canaan shall be his servant.</a:t>
            </a:r>
          </a:p>
          <a:p>
            <a:r>
              <a:rPr lang="en-US" sz="2200" dirty="0">
                <a:solidFill>
                  <a:schemeClr val="bg1"/>
                </a:solidFill>
              </a:rPr>
              <a:t>27. God shall enlarge Japheth, and he shall dwell in the tents of Shem; and Canaan shall be his servant.</a:t>
            </a:r>
            <a:endParaRPr lang="en-US" sz="2200" dirty="0">
              <a:solidFill>
                <a:schemeClr val="bg1"/>
              </a:solidFill>
            </a:endParaRPr>
          </a:p>
        </p:txBody>
      </p:sp>
      <p:pic>
        <p:nvPicPr>
          <p:cNvPr id="17" name="Picture 16"/>
          <p:cNvPicPr>
            <a:picLocks noChangeAspect="1"/>
          </p:cNvPicPr>
          <p:nvPr/>
        </p:nvPicPr>
        <p:blipFill>
          <a:blip r:embed="rId2"/>
          <a:stretch>
            <a:fillRect/>
          </a:stretch>
        </p:blipFill>
        <p:spPr>
          <a:xfrm>
            <a:off x="6760310" y="2870208"/>
            <a:ext cx="2094517" cy="2749054"/>
          </a:xfrm>
          <a:prstGeom prst="rect">
            <a:avLst/>
          </a:prstGeom>
        </p:spPr>
      </p:pic>
    </p:spTree>
    <p:extLst>
      <p:ext uri="{BB962C8B-B14F-4D97-AF65-F5344CB8AC3E}">
        <p14:creationId xmlns:p14="http://schemas.microsoft.com/office/powerpoint/2010/main" val="3090570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3: The Skinny on Skin—Integumentary System</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3.4</a:t>
            </a:r>
            <a:endParaRPr lang="en-US" sz="6000" dirty="0"/>
          </a:p>
        </p:txBody>
      </p:sp>
      <p:sp>
        <p:nvSpPr>
          <p:cNvPr id="11" name="TextBox 10"/>
          <p:cNvSpPr txBox="1"/>
          <p:nvPr/>
        </p:nvSpPr>
        <p:spPr>
          <a:xfrm>
            <a:off x="1767799" y="526886"/>
            <a:ext cx="7407619" cy="984885"/>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rgbClr val="000000"/>
                </a:solidFill>
              </a:rPr>
              <a:t>Aim: </a:t>
            </a:r>
            <a:r>
              <a:rPr lang="en-US" sz="2800" b="1" dirty="0">
                <a:solidFill>
                  <a:srgbClr val="000000"/>
                </a:solidFill>
              </a:rPr>
              <a:t>How do we analyze what accounts for differences in skin color?</a:t>
            </a:r>
            <a:endParaRPr lang="en-US" sz="28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4" y="1751617"/>
            <a:ext cx="6088446" cy="4585871"/>
          </a:xfrm>
          <a:prstGeom prst="rect">
            <a:avLst/>
          </a:prstGeom>
        </p:spPr>
        <p:txBody>
          <a:bodyPr wrap="square">
            <a:spAutoFit/>
          </a:bodyPr>
          <a:lstStyle/>
          <a:p>
            <a:pPr algn="ctr"/>
            <a:r>
              <a:rPr lang="en-US" sz="3200" b="1" u="sng" dirty="0" smtClean="0">
                <a:solidFill>
                  <a:schemeClr val="accent4">
                    <a:lumMod val="75000"/>
                  </a:schemeClr>
                </a:solidFill>
                <a:latin typeface="Stencil"/>
                <a:cs typeface="Stencil"/>
              </a:rPr>
              <a:t>Theories about skin color</a:t>
            </a:r>
            <a:endParaRPr lang="en-US" sz="3200" b="1" u="sng" dirty="0" smtClean="0">
              <a:solidFill>
                <a:schemeClr val="accent4">
                  <a:lumMod val="75000"/>
                </a:schemeClr>
              </a:solidFill>
              <a:latin typeface="Stencil"/>
              <a:cs typeface="Stencil"/>
            </a:endParaRPr>
          </a:p>
          <a:p>
            <a:pPr algn="ctr"/>
            <a:endParaRPr lang="en-US" sz="2400" b="1" u="sng" dirty="0" smtClean="0">
              <a:solidFill>
                <a:srgbClr val="000000"/>
              </a:solidFill>
            </a:endParaRPr>
          </a:p>
          <a:p>
            <a:pPr algn="ctr"/>
            <a:r>
              <a:rPr lang="en-US" sz="2400" b="1" u="sng" dirty="0" smtClean="0">
                <a:solidFill>
                  <a:srgbClr val="000000"/>
                </a:solidFill>
              </a:rPr>
              <a:t>Theory </a:t>
            </a:r>
            <a:r>
              <a:rPr lang="en-US" sz="2400" b="1" u="sng" dirty="0">
                <a:solidFill>
                  <a:srgbClr val="000000"/>
                </a:solidFill>
              </a:rPr>
              <a:t>#1: </a:t>
            </a:r>
            <a:r>
              <a:rPr lang="en-US" sz="2400" b="1" u="sng" dirty="0" err="1">
                <a:solidFill>
                  <a:srgbClr val="000000"/>
                </a:solidFill>
              </a:rPr>
              <a:t>Bibical</a:t>
            </a:r>
            <a:r>
              <a:rPr lang="en-US" sz="2400" b="1" u="sng" dirty="0">
                <a:solidFill>
                  <a:srgbClr val="000000"/>
                </a:solidFill>
              </a:rPr>
              <a:t> </a:t>
            </a:r>
            <a:r>
              <a:rPr lang="en-US" sz="2400" b="1" u="sng" dirty="0" smtClean="0">
                <a:solidFill>
                  <a:srgbClr val="000000"/>
                </a:solidFill>
              </a:rPr>
              <a:t>Curse</a:t>
            </a:r>
          </a:p>
          <a:p>
            <a:pPr algn="ctr"/>
            <a:endParaRPr lang="en-US" sz="2400" b="1" u="sng" dirty="0">
              <a:solidFill>
                <a:srgbClr val="000000"/>
              </a:solidFill>
            </a:endParaRPr>
          </a:p>
          <a:p>
            <a:pPr algn="ctr"/>
            <a:r>
              <a:rPr lang="en-US" sz="2400" b="1" dirty="0">
                <a:solidFill>
                  <a:srgbClr val="800000"/>
                </a:solidFill>
              </a:rPr>
              <a:t>Becoming dark because of a famine </a:t>
            </a:r>
            <a:endParaRPr lang="en-US" sz="2400" b="1" dirty="0" smtClean="0">
              <a:solidFill>
                <a:srgbClr val="800000"/>
              </a:solidFill>
            </a:endParaRPr>
          </a:p>
          <a:p>
            <a:endParaRPr lang="en-US" sz="2400" b="1" dirty="0">
              <a:solidFill>
                <a:srgbClr val="800000"/>
              </a:solidFill>
            </a:endParaRPr>
          </a:p>
          <a:p>
            <a:r>
              <a:rPr lang="en-US" sz="2000" dirty="0">
                <a:solidFill>
                  <a:srgbClr val="000000"/>
                </a:solidFill>
              </a:rPr>
              <a:t>– </a:t>
            </a:r>
            <a:r>
              <a:rPr lang="en-US" sz="2000" dirty="0" err="1">
                <a:solidFill>
                  <a:srgbClr val="000000"/>
                </a:solidFill>
              </a:rPr>
              <a:t>Ch</a:t>
            </a:r>
            <a:r>
              <a:rPr lang="en-US" sz="2000" dirty="0">
                <a:solidFill>
                  <a:srgbClr val="000000"/>
                </a:solidFill>
              </a:rPr>
              <a:t> 4, v 8: Their visage is blacker than a coal (alternate translation: darker than blackness); they are not known in the streets: their skin </a:t>
            </a:r>
            <a:r>
              <a:rPr lang="en-US" sz="2000" dirty="0" err="1">
                <a:solidFill>
                  <a:srgbClr val="000000"/>
                </a:solidFill>
              </a:rPr>
              <a:t>cleaveth</a:t>
            </a:r>
            <a:r>
              <a:rPr lang="en-US" sz="2000" dirty="0">
                <a:solidFill>
                  <a:srgbClr val="000000"/>
                </a:solidFill>
              </a:rPr>
              <a:t> to their bones; it is withered, it is become like a stick.</a:t>
            </a:r>
          </a:p>
          <a:p>
            <a:r>
              <a:rPr lang="en-US" sz="2000" dirty="0">
                <a:solidFill>
                  <a:srgbClr val="000000"/>
                </a:solidFill>
              </a:rPr>
              <a:t>– </a:t>
            </a:r>
            <a:r>
              <a:rPr lang="en-US" sz="2000" dirty="0" err="1">
                <a:solidFill>
                  <a:srgbClr val="000000"/>
                </a:solidFill>
              </a:rPr>
              <a:t>Ch</a:t>
            </a:r>
            <a:r>
              <a:rPr lang="en-US" sz="2000" dirty="0">
                <a:solidFill>
                  <a:srgbClr val="000000"/>
                </a:solidFill>
              </a:rPr>
              <a:t> 5, v 10: Our skin was black like an oven because of the terrible famine (alternate translations: terrors or storms)</a:t>
            </a:r>
            <a:endParaRPr lang="en-US" sz="2000" dirty="0">
              <a:solidFill>
                <a:srgbClr val="000000"/>
              </a:solidFill>
            </a:endParaRPr>
          </a:p>
        </p:txBody>
      </p:sp>
      <p:pic>
        <p:nvPicPr>
          <p:cNvPr id="2" name="Picture 1"/>
          <p:cNvPicPr>
            <a:picLocks noChangeAspect="1"/>
          </p:cNvPicPr>
          <p:nvPr/>
        </p:nvPicPr>
        <p:blipFill>
          <a:blip r:embed="rId3"/>
          <a:stretch>
            <a:fillRect/>
          </a:stretch>
        </p:blipFill>
        <p:spPr>
          <a:xfrm>
            <a:off x="6051051" y="3401630"/>
            <a:ext cx="2850153" cy="2088662"/>
          </a:xfrm>
          <a:prstGeom prst="rect">
            <a:avLst/>
          </a:prstGeom>
        </p:spPr>
      </p:pic>
    </p:spTree>
    <p:extLst>
      <p:ext uri="{BB962C8B-B14F-4D97-AF65-F5344CB8AC3E}">
        <p14:creationId xmlns:p14="http://schemas.microsoft.com/office/powerpoint/2010/main" val="30796930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5648</TotalTime>
  <Words>1490</Words>
  <Application>Microsoft Macintosh PowerPoint</Application>
  <PresentationFormat>On-screen Show (4:3)</PresentationFormat>
  <Paragraphs>312</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Twilight</vt:lpstr>
      <vt:lpstr>Microsoft Word Document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NYCDOE Schools</dc:creator>
  <cp:lastModifiedBy>Princess Francois</cp:lastModifiedBy>
  <cp:revision>228</cp:revision>
  <dcterms:created xsi:type="dcterms:W3CDTF">2012-11-19T19:26:54Z</dcterms:created>
  <dcterms:modified xsi:type="dcterms:W3CDTF">2013-12-09T04:20:50Z</dcterms:modified>
</cp:coreProperties>
</file>