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7" r:id="rId1"/>
  </p:sldMasterIdLst>
  <p:notesMasterIdLst>
    <p:notesMasterId r:id="rId21"/>
  </p:notesMasterIdLst>
  <p:sldIdLst>
    <p:sldId id="257" r:id="rId2"/>
    <p:sldId id="306" r:id="rId3"/>
    <p:sldId id="409" r:id="rId4"/>
    <p:sldId id="440" r:id="rId5"/>
    <p:sldId id="467" r:id="rId6"/>
    <p:sldId id="478" r:id="rId7"/>
    <p:sldId id="502" r:id="rId8"/>
    <p:sldId id="503" r:id="rId9"/>
    <p:sldId id="504" r:id="rId10"/>
    <p:sldId id="505" r:id="rId11"/>
    <p:sldId id="506" r:id="rId12"/>
    <p:sldId id="507" r:id="rId13"/>
    <p:sldId id="508" r:id="rId14"/>
    <p:sldId id="500" r:id="rId15"/>
    <p:sldId id="501" r:id="rId16"/>
    <p:sldId id="497" r:id="rId17"/>
    <p:sldId id="498" r:id="rId18"/>
    <p:sldId id="438" r:id="rId19"/>
    <p:sldId id="372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7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>
        <p:scale>
          <a:sx n="65" d="100"/>
          <a:sy n="65" d="100"/>
        </p:scale>
        <p:origin x="-1512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EE796-8BB9-8E40-BF38-D52FCB9B1618}" type="datetimeFigureOut">
              <a:rPr lang="en-US" smtClean="0"/>
              <a:t>12/2/13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EE6601-88E3-EE42-92CE-0AEC8762A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66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12/2/13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12/2/13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12/2/13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12/2/13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12/2/13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12/2/13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12/2/13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BC95-73C3-6940-8688-C6D4C3AD3A7E}" type="datetimeFigureOut">
              <a:rPr lang="en-US" smtClean="0"/>
              <a:pPr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6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4" Type="http://schemas.openxmlformats.org/officeDocument/2006/relationships/image" Target="../media/image7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0" y="1799718"/>
            <a:ext cx="7296150" cy="2615974"/>
          </a:xfrm>
        </p:spPr>
        <p:txBody>
          <a:bodyPr>
            <a:normAutofit fontScale="85000" lnSpcReduction="10000"/>
          </a:bodyPr>
          <a:lstStyle/>
          <a:p>
            <a:pPr algn="l" eaLnBrk="1" hangingPunct="1"/>
            <a:r>
              <a:rPr lang="en-US" sz="5100" b="1" u="sng" dirty="0" smtClean="0">
                <a:solidFill>
                  <a:schemeClr val="bg1"/>
                </a:solidFill>
                <a:latin typeface="Stencil"/>
                <a:ea typeface="ＭＳ Ｐゴシック" charset="-128"/>
                <a:cs typeface="Stencil"/>
              </a:rPr>
              <a:t>Objective:</a:t>
            </a:r>
          </a:p>
          <a:p>
            <a:r>
              <a:rPr lang="en-US" sz="3200" dirty="0"/>
              <a:t>I will </a:t>
            </a:r>
            <a:r>
              <a:rPr lang="en-US" sz="3200" dirty="0" smtClean="0"/>
              <a:t>identify the structure and function of the accessory organs of the integumentary system.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767799" y="565962"/>
            <a:ext cx="7407619" cy="98488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000" b="1" dirty="0" smtClean="0">
                <a:solidFill>
                  <a:srgbClr val="000000"/>
                </a:solidFill>
              </a:rPr>
              <a:t>Aim: </a:t>
            </a:r>
            <a:r>
              <a:rPr lang="en-US" sz="2800" b="1" dirty="0">
                <a:solidFill>
                  <a:srgbClr val="000000"/>
                </a:solidFill>
              </a:rPr>
              <a:t>How do the skin’s accessory organs aid in the function of the integumentary system?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 smtClean="0"/>
              <a:t>Unit 3: The Skinny on Skin—Integumentary System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3.3</a:t>
            </a:r>
            <a:endParaRPr lang="en-US" sz="60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30261" y="166316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76200" y="1754577"/>
            <a:ext cx="1828800" cy="5083885"/>
            <a:chOff x="76200" y="293448"/>
            <a:chExt cx="1828800" cy="4969413"/>
          </a:xfrm>
        </p:grpSpPr>
        <p:sp>
          <p:nvSpPr>
            <p:cNvPr id="12" name="Rounded Rectangle 11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94001" y="1066800"/>
              <a:ext cx="1453199" cy="36933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Do Now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426" y="5568464"/>
            <a:ext cx="871830" cy="957382"/>
          </a:xfrm>
          <a:prstGeom prst="rect">
            <a:avLst/>
          </a:prstGeom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310" y="4415692"/>
            <a:ext cx="1758511" cy="2369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3732821" y="4415692"/>
            <a:ext cx="5411179" cy="24423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0" b="1" u="sng" dirty="0" smtClean="0">
                <a:solidFill>
                  <a:srgbClr val="000000"/>
                </a:solidFill>
                <a:latin typeface="Stencil" pitchFamily="82" charset="0"/>
              </a:rPr>
              <a:t>Do now</a:t>
            </a:r>
            <a:r>
              <a:rPr lang="en-US" sz="12000" b="1" dirty="0" smtClean="0">
                <a:solidFill>
                  <a:srgbClr val="000000"/>
                </a:solidFill>
                <a:latin typeface="Stencil" pitchFamily="82" charset="0"/>
              </a:rPr>
              <a:t>:</a:t>
            </a:r>
            <a:r>
              <a:rPr lang="en-US" sz="8000" b="1" dirty="0" smtClean="0">
                <a:solidFill>
                  <a:srgbClr val="000000"/>
                </a:solidFill>
                <a:latin typeface="Stencil" pitchFamily="82" charset="0"/>
              </a:rPr>
              <a:t> </a:t>
            </a:r>
          </a:p>
          <a:p>
            <a:pPr algn="l"/>
            <a:r>
              <a:rPr lang="en-US" sz="4800" b="1" dirty="0" smtClean="0">
                <a:solidFill>
                  <a:srgbClr val="800000"/>
                </a:solidFill>
                <a:latin typeface="Corbel"/>
                <a:cs typeface="Corbel"/>
              </a:rPr>
              <a:t>(You have </a:t>
            </a:r>
            <a:r>
              <a:rPr lang="en-US" sz="4800" b="1" dirty="0">
                <a:solidFill>
                  <a:srgbClr val="800000"/>
                </a:solidFill>
                <a:latin typeface="Corbel"/>
                <a:cs typeface="Corbel"/>
              </a:rPr>
              <a:t>5</a:t>
            </a:r>
            <a:r>
              <a:rPr lang="en-US" sz="4800" b="1" dirty="0" smtClean="0">
                <a:solidFill>
                  <a:srgbClr val="800000"/>
                </a:solidFill>
                <a:latin typeface="Corbel"/>
                <a:cs typeface="Corbel"/>
              </a:rPr>
              <a:t> minutes)</a:t>
            </a:r>
          </a:p>
          <a:p>
            <a:pPr algn="l"/>
            <a:r>
              <a:rPr lang="en-US" sz="4800" b="1" dirty="0" smtClean="0">
                <a:solidFill>
                  <a:srgbClr val="800000"/>
                </a:solidFill>
                <a:latin typeface="Corbel"/>
                <a:cs typeface="Corbel"/>
              </a:rPr>
              <a:t>PLEASE GET BINDERS!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3: The Skinny on Skin—Integumentary System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85834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3.3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26886"/>
            <a:ext cx="7407619" cy="98488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000" b="1" dirty="0">
                <a:solidFill>
                  <a:srgbClr val="000000"/>
                </a:solidFill>
              </a:rPr>
              <a:t>Aim: </a:t>
            </a:r>
            <a:r>
              <a:rPr lang="en-US" sz="2800" b="1" dirty="0">
                <a:solidFill>
                  <a:srgbClr val="000000"/>
                </a:solidFill>
              </a:rPr>
              <a:t>How do the skin’s accessory organs aid in the function of the integumentary system?</a:t>
            </a:r>
            <a:endParaRPr lang="en-US" sz="2800" b="1" dirty="0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6547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1" y="6339281"/>
            <a:ext cx="9143998" cy="518719"/>
            <a:chOff x="1" y="4752805"/>
            <a:chExt cx="9143998" cy="507039"/>
          </a:xfrm>
        </p:grpSpPr>
        <p:sp>
          <p:nvSpPr>
            <p:cNvPr id="21" name="Rounded Rectangle 20"/>
            <p:cNvSpPr/>
            <p:nvPr/>
          </p:nvSpPr>
          <p:spPr>
            <a:xfrm>
              <a:off x="1" y="4752805"/>
              <a:ext cx="9143998" cy="5070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078374" y="4827038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48801" y="4823592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11050" y="4815175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88491" y="4827893"/>
              <a:ext cx="1218738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07965" y="6422729"/>
            <a:ext cx="1347226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547023" y="6422729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pic>
        <p:nvPicPr>
          <p:cNvPr id="17" name="Picture 16" descr="25_12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0" t="4149" r="10715"/>
          <a:stretch>
            <a:fillRect/>
          </a:stretch>
        </p:blipFill>
        <p:spPr bwMode="auto">
          <a:xfrm>
            <a:off x="5490308" y="1758474"/>
            <a:ext cx="3516921" cy="3634154"/>
          </a:xfrm>
          <a:prstGeom prst="rect">
            <a:avLst/>
          </a:prstGeom>
          <a:noFill/>
          <a:extLst/>
        </p:spPr>
      </p:pic>
      <p:graphicFrame>
        <p:nvGraphicFramePr>
          <p:cNvPr id="1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5990976"/>
              </p:ext>
            </p:extLst>
          </p:nvPr>
        </p:nvGraphicFramePr>
        <p:xfrm>
          <a:off x="107965" y="1758474"/>
          <a:ext cx="8229600" cy="454151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u="sng" dirty="0" smtClean="0">
                          <a:solidFill>
                            <a:schemeClr val="bg1"/>
                          </a:solidFill>
                        </a:rPr>
                        <a:t>Structure:</a:t>
                      </a:r>
                    </a:p>
                    <a:p>
                      <a:endParaRPr lang="en-US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28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Blood vessels</a:t>
                      </a:r>
                      <a:endParaRPr lang="en-US" sz="2800" b="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800" b="1" u="sng" kern="1200" dirty="0" smtClean="0">
                          <a:solidFill>
                            <a:schemeClr val="bg1"/>
                          </a:solidFill>
                          <a:effectLst/>
                        </a:rPr>
                        <a:t>Made up Of</a:t>
                      </a:r>
                      <a:endParaRPr lang="en-US" sz="2800" u="sng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endParaRPr lang="en-US" sz="2800" u="sng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r>
                        <a:rPr lang="en-US" sz="2800" dirty="0" smtClean="0">
                          <a:solidFill>
                            <a:srgbClr val="475BCD"/>
                          </a:solidFill>
                          <a:effectLst/>
                        </a:rPr>
                        <a:t>Arteries and veins</a:t>
                      </a:r>
                      <a:endParaRPr lang="en-US" sz="2800" b="0" dirty="0">
                        <a:solidFill>
                          <a:srgbClr val="475BCD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800" b="1" u="sng" kern="1200" dirty="0" smtClean="0">
                          <a:solidFill>
                            <a:schemeClr val="bg1"/>
                          </a:solidFill>
                          <a:effectLst/>
                        </a:rPr>
                        <a:t>Function</a:t>
                      </a:r>
                      <a:endParaRPr lang="en-US" sz="2800" b="1" u="sng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endParaRPr lang="en-US" sz="28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r>
                        <a:rPr kumimoji="0" lang="en-US" sz="2800" kern="1200" dirty="0" smtClean="0">
                          <a:solidFill>
                            <a:srgbClr val="475BCD"/>
                          </a:solidFill>
                          <a:latin typeface="+mn-lt"/>
                          <a:ea typeface="+mn-ea"/>
                          <a:cs typeface="+mn-cs"/>
                        </a:rPr>
                        <a:t>provide nutrients to the skin and help regulate body temperature</a:t>
                      </a:r>
                      <a:endParaRPr lang="en-US" sz="2800" dirty="0">
                        <a:solidFill>
                          <a:srgbClr val="475BCD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9404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3: The Skinny on Skin—Integumentary System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85834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3.3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26886"/>
            <a:ext cx="7407619" cy="98488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000" b="1" dirty="0">
                <a:solidFill>
                  <a:srgbClr val="000000"/>
                </a:solidFill>
              </a:rPr>
              <a:t>Aim: </a:t>
            </a:r>
            <a:r>
              <a:rPr lang="en-US" sz="2800" b="1" dirty="0">
                <a:solidFill>
                  <a:srgbClr val="000000"/>
                </a:solidFill>
              </a:rPr>
              <a:t>How do the skin’s accessory organs aid in the function of the integumentary system?</a:t>
            </a:r>
            <a:endParaRPr lang="en-US" sz="2800" b="1" dirty="0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6547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1" y="6339281"/>
            <a:ext cx="9143998" cy="518719"/>
            <a:chOff x="1" y="4752805"/>
            <a:chExt cx="9143998" cy="507039"/>
          </a:xfrm>
        </p:grpSpPr>
        <p:sp>
          <p:nvSpPr>
            <p:cNvPr id="21" name="Rounded Rectangle 20"/>
            <p:cNvSpPr/>
            <p:nvPr/>
          </p:nvSpPr>
          <p:spPr>
            <a:xfrm>
              <a:off x="1" y="4752805"/>
              <a:ext cx="9143998" cy="5070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078374" y="4827038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48801" y="4823592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11050" y="4815175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88491" y="4827893"/>
              <a:ext cx="1218738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07965" y="6422729"/>
            <a:ext cx="1347226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547023" y="6422729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pic>
        <p:nvPicPr>
          <p:cNvPr id="17" name="Picture 16" descr="25_12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0" t="4149" r="10715"/>
          <a:stretch>
            <a:fillRect/>
          </a:stretch>
        </p:blipFill>
        <p:spPr bwMode="auto">
          <a:xfrm>
            <a:off x="5490308" y="1758474"/>
            <a:ext cx="3516921" cy="3634154"/>
          </a:xfrm>
          <a:prstGeom prst="rect">
            <a:avLst/>
          </a:prstGeom>
          <a:noFill/>
          <a:extLst/>
        </p:spPr>
      </p:pic>
      <p:graphicFrame>
        <p:nvGraphicFramePr>
          <p:cNvPr id="1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5716223"/>
              </p:ext>
            </p:extLst>
          </p:nvPr>
        </p:nvGraphicFramePr>
        <p:xfrm>
          <a:off x="361462" y="1756504"/>
          <a:ext cx="8229600" cy="49682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u="sng" dirty="0" smtClean="0">
                          <a:solidFill>
                            <a:schemeClr val="bg1"/>
                          </a:solidFill>
                        </a:rPr>
                        <a:t>Structure:</a:t>
                      </a:r>
                    </a:p>
                    <a:p>
                      <a:endParaRPr lang="en-US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28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nerve</a:t>
                      </a:r>
                      <a:endParaRPr lang="en-US" sz="2800" b="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800" b="1" u="sng" kern="1200" dirty="0" smtClean="0">
                          <a:solidFill>
                            <a:schemeClr val="bg1"/>
                          </a:solidFill>
                          <a:effectLst/>
                        </a:rPr>
                        <a:t>Made up Of</a:t>
                      </a:r>
                      <a:endParaRPr lang="en-US" sz="2800" u="sng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endParaRPr lang="en-US" sz="2800" u="sng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r>
                        <a:rPr lang="en-US" sz="2800" dirty="0" smtClean="0">
                          <a:solidFill>
                            <a:srgbClr val="475BCD"/>
                          </a:solidFill>
                          <a:effectLst/>
                        </a:rPr>
                        <a:t>Sensory</a:t>
                      </a:r>
                      <a:r>
                        <a:rPr lang="en-US" sz="2800" baseline="0" dirty="0" smtClean="0">
                          <a:solidFill>
                            <a:srgbClr val="475BCD"/>
                          </a:solidFill>
                          <a:effectLst/>
                        </a:rPr>
                        <a:t> receptors</a:t>
                      </a:r>
                      <a:endParaRPr lang="en-US" sz="2800" b="0" dirty="0">
                        <a:solidFill>
                          <a:srgbClr val="475BCD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800" b="1" u="sng" kern="1200" dirty="0" smtClean="0">
                          <a:solidFill>
                            <a:schemeClr val="bg1"/>
                          </a:solidFill>
                          <a:effectLst/>
                        </a:rPr>
                        <a:t>Function</a:t>
                      </a:r>
                      <a:endParaRPr lang="en-US" sz="2800" b="1" u="sng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endParaRPr lang="en-US" sz="28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r>
                        <a:rPr lang="en-US" sz="2800" dirty="0" smtClean="0">
                          <a:solidFill>
                            <a:srgbClr val="475BCD"/>
                          </a:solidFill>
                          <a:effectLst/>
                        </a:rPr>
                        <a:t>Sense</a:t>
                      </a:r>
                      <a:r>
                        <a:rPr lang="en-US" sz="2800" baseline="0" dirty="0" smtClean="0">
                          <a:solidFill>
                            <a:srgbClr val="475BCD"/>
                          </a:solidFill>
                          <a:effectLst/>
                        </a:rPr>
                        <a:t> change and detect information about outside environment</a:t>
                      </a:r>
                      <a:endParaRPr lang="en-US" sz="2800" dirty="0" smtClean="0">
                        <a:solidFill>
                          <a:srgbClr val="475BCD"/>
                        </a:solidFill>
                      </a:endParaRPr>
                    </a:p>
                    <a:p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3714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3: The Skinny on Skin—Integumentary System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85834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3.3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26886"/>
            <a:ext cx="7407619" cy="98488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000" b="1" dirty="0">
                <a:solidFill>
                  <a:srgbClr val="000000"/>
                </a:solidFill>
              </a:rPr>
              <a:t>Aim: </a:t>
            </a:r>
            <a:r>
              <a:rPr lang="en-US" sz="2800" b="1" dirty="0">
                <a:solidFill>
                  <a:srgbClr val="000000"/>
                </a:solidFill>
              </a:rPr>
              <a:t>How do the skin’s accessory organs aid in the function of the integumentary system?</a:t>
            </a:r>
            <a:endParaRPr lang="en-US" sz="2800" b="1" dirty="0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6547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1" y="6339281"/>
            <a:ext cx="9143998" cy="518719"/>
            <a:chOff x="1" y="4752805"/>
            <a:chExt cx="9143998" cy="507039"/>
          </a:xfrm>
        </p:grpSpPr>
        <p:sp>
          <p:nvSpPr>
            <p:cNvPr id="21" name="Rounded Rectangle 20"/>
            <p:cNvSpPr/>
            <p:nvPr/>
          </p:nvSpPr>
          <p:spPr>
            <a:xfrm>
              <a:off x="1" y="4752805"/>
              <a:ext cx="9143998" cy="5070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078374" y="4827038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48801" y="4823592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11050" y="4815175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88491" y="4827893"/>
              <a:ext cx="1218738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07965" y="6422729"/>
            <a:ext cx="1347226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547023" y="6422729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pic>
        <p:nvPicPr>
          <p:cNvPr id="17" name="Picture 16" descr="25_12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0" t="4149" r="10715"/>
          <a:stretch>
            <a:fillRect/>
          </a:stretch>
        </p:blipFill>
        <p:spPr bwMode="auto">
          <a:xfrm>
            <a:off x="5490308" y="1758474"/>
            <a:ext cx="3516921" cy="3634154"/>
          </a:xfrm>
          <a:prstGeom prst="rect">
            <a:avLst/>
          </a:prstGeom>
          <a:noFill/>
          <a:extLst/>
        </p:spPr>
      </p:pic>
      <p:graphicFrame>
        <p:nvGraphicFramePr>
          <p:cNvPr id="1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6427353"/>
              </p:ext>
            </p:extLst>
          </p:nvPr>
        </p:nvGraphicFramePr>
        <p:xfrm>
          <a:off x="107965" y="2108198"/>
          <a:ext cx="8229600" cy="411479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u="sng" dirty="0" smtClean="0">
                          <a:solidFill>
                            <a:schemeClr val="bg1"/>
                          </a:solidFill>
                        </a:rPr>
                        <a:t>Structure:</a:t>
                      </a:r>
                    </a:p>
                    <a:p>
                      <a:endParaRPr lang="en-US" sz="2800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en-US" sz="28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Adipose tissue</a:t>
                      </a:r>
                      <a:endParaRPr lang="en-US" sz="2800" b="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800" b="1" u="sng" kern="1200" dirty="0" smtClean="0">
                          <a:solidFill>
                            <a:schemeClr val="bg1"/>
                          </a:solidFill>
                          <a:effectLst/>
                        </a:rPr>
                        <a:t>Made up Of</a:t>
                      </a:r>
                      <a:endParaRPr lang="en-US" sz="2800" u="sng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endParaRPr lang="en-US" sz="2800" u="sng" dirty="0" smtClean="0">
                        <a:solidFill>
                          <a:srgbClr val="475BCD"/>
                        </a:solidFill>
                        <a:effectLst/>
                      </a:endParaRPr>
                    </a:p>
                    <a:p>
                      <a:r>
                        <a:rPr lang="en-US" sz="2800" dirty="0" smtClean="0">
                          <a:solidFill>
                            <a:srgbClr val="475BCD"/>
                          </a:solidFill>
                          <a:effectLst/>
                        </a:rPr>
                        <a:t>fat</a:t>
                      </a:r>
                      <a:endParaRPr lang="en-US" sz="2800" b="0" dirty="0">
                        <a:solidFill>
                          <a:srgbClr val="475BCD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800" b="1" u="sng" kern="1200" dirty="0" smtClean="0">
                          <a:solidFill>
                            <a:schemeClr val="bg1"/>
                          </a:solidFill>
                          <a:effectLst/>
                        </a:rPr>
                        <a:t>Function</a:t>
                      </a:r>
                      <a:endParaRPr lang="en-US" sz="28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r>
                        <a:rPr kumimoji="0" lang="en-US" sz="2800" kern="1200" dirty="0" smtClean="0">
                          <a:solidFill>
                            <a:srgbClr val="475BCD"/>
                          </a:solidFill>
                          <a:latin typeface="+mn-lt"/>
                          <a:ea typeface="+mn-ea"/>
                          <a:cs typeface="+mn-cs"/>
                        </a:rPr>
                        <a:t>(1) insulate the body from heat and cold</a:t>
                      </a:r>
                      <a:r>
                        <a:rPr kumimoji="0" lang="en-US" sz="2800" kern="1200" baseline="0" dirty="0" smtClean="0">
                          <a:solidFill>
                            <a:srgbClr val="475BCD"/>
                          </a:solidFill>
                          <a:latin typeface="+mn-lt"/>
                          <a:ea typeface="+mn-ea"/>
                          <a:cs typeface="+mn-cs"/>
                        </a:rPr>
                        <a:t> (2)</a:t>
                      </a:r>
                      <a:r>
                        <a:rPr kumimoji="0" lang="en-US" sz="2800" kern="1200" dirty="0" smtClean="0">
                          <a:solidFill>
                            <a:srgbClr val="475BCD"/>
                          </a:solidFill>
                          <a:latin typeface="+mn-lt"/>
                          <a:ea typeface="+mn-ea"/>
                          <a:cs typeface="+mn-cs"/>
                        </a:rPr>
                        <a:t> provides protective padding</a:t>
                      </a:r>
                      <a:r>
                        <a:rPr kumimoji="0" lang="en-US" sz="2800" kern="1200" baseline="0" dirty="0" smtClean="0">
                          <a:solidFill>
                            <a:srgbClr val="475BCD"/>
                          </a:solidFill>
                          <a:latin typeface="+mn-lt"/>
                          <a:ea typeface="+mn-ea"/>
                          <a:cs typeface="+mn-cs"/>
                        </a:rPr>
                        <a:t> (3) </a:t>
                      </a:r>
                      <a:r>
                        <a:rPr kumimoji="0" lang="en-US" sz="2800" kern="1200" dirty="0" smtClean="0">
                          <a:solidFill>
                            <a:srgbClr val="475BCD"/>
                          </a:solidFill>
                          <a:latin typeface="+mn-lt"/>
                          <a:ea typeface="+mn-ea"/>
                          <a:cs typeface="+mn-cs"/>
                        </a:rPr>
                        <a:t>an energy storage area</a:t>
                      </a:r>
                      <a:endParaRPr lang="en-US" sz="2800" dirty="0">
                        <a:solidFill>
                          <a:srgbClr val="475BCD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470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3: The Skinny on Skin—Integumentary System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85834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3.3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26886"/>
            <a:ext cx="7407619" cy="98488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000" b="1" dirty="0">
                <a:solidFill>
                  <a:srgbClr val="000000"/>
                </a:solidFill>
              </a:rPr>
              <a:t>Aim: </a:t>
            </a:r>
            <a:r>
              <a:rPr lang="en-US" sz="2800" b="1" dirty="0">
                <a:solidFill>
                  <a:srgbClr val="000000"/>
                </a:solidFill>
              </a:rPr>
              <a:t>How do the skin’s accessory organs aid in the function of the integumentary system?</a:t>
            </a:r>
            <a:endParaRPr lang="en-US" sz="2800" b="1" dirty="0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6547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1" y="6339281"/>
            <a:ext cx="9143998" cy="518719"/>
            <a:chOff x="1" y="4752805"/>
            <a:chExt cx="9143998" cy="507039"/>
          </a:xfrm>
        </p:grpSpPr>
        <p:sp>
          <p:nvSpPr>
            <p:cNvPr id="21" name="Rounded Rectangle 20"/>
            <p:cNvSpPr/>
            <p:nvPr/>
          </p:nvSpPr>
          <p:spPr>
            <a:xfrm>
              <a:off x="1" y="4752805"/>
              <a:ext cx="9143998" cy="5070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078374" y="4827038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48801" y="4823592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11050" y="4815175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88491" y="4827893"/>
              <a:ext cx="1218738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07965" y="6422729"/>
            <a:ext cx="1347226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547023" y="6422729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pic>
        <p:nvPicPr>
          <p:cNvPr id="17" name="Picture 16" descr="25_12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0" t="4149" r="10715"/>
          <a:stretch>
            <a:fillRect/>
          </a:stretch>
        </p:blipFill>
        <p:spPr bwMode="auto">
          <a:xfrm>
            <a:off x="5490309" y="1758474"/>
            <a:ext cx="2618154" cy="3262911"/>
          </a:xfrm>
          <a:prstGeom prst="rect">
            <a:avLst/>
          </a:prstGeom>
          <a:noFill/>
          <a:extLst/>
        </p:spPr>
      </p:pic>
      <p:graphicFrame>
        <p:nvGraphicFramePr>
          <p:cNvPr id="1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1659309"/>
              </p:ext>
            </p:extLst>
          </p:nvPr>
        </p:nvGraphicFramePr>
        <p:xfrm>
          <a:off x="205158" y="1756504"/>
          <a:ext cx="8229600" cy="454151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u="sng" dirty="0" smtClean="0">
                          <a:solidFill>
                            <a:schemeClr val="bg1"/>
                          </a:solidFill>
                        </a:rPr>
                        <a:t>Structure:</a:t>
                      </a:r>
                    </a:p>
                    <a:p>
                      <a:endParaRPr lang="en-US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28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Hair follicle</a:t>
                      </a:r>
                      <a:endParaRPr lang="en-US" sz="2800" b="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800" b="1" u="sng" kern="1200" dirty="0" smtClean="0">
                          <a:solidFill>
                            <a:schemeClr val="bg1"/>
                          </a:solidFill>
                          <a:effectLst/>
                        </a:rPr>
                        <a:t>Made up Of</a:t>
                      </a:r>
                      <a:endParaRPr lang="en-US" sz="2800" u="sng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endParaRPr lang="en-US" sz="2800" u="sng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r>
                        <a:rPr lang="en-US" sz="2800" dirty="0" smtClean="0">
                          <a:solidFill>
                            <a:srgbClr val="475BCD"/>
                          </a:solidFill>
                          <a:effectLst/>
                        </a:rPr>
                        <a:t>hair</a:t>
                      </a:r>
                      <a:endParaRPr lang="en-US" sz="2800" b="0" dirty="0">
                        <a:solidFill>
                          <a:srgbClr val="475BCD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800" b="1" u="sng" kern="1200" dirty="0" smtClean="0">
                          <a:solidFill>
                            <a:schemeClr val="bg1"/>
                          </a:solidFill>
                          <a:effectLst/>
                        </a:rPr>
                        <a:t>Function</a:t>
                      </a:r>
                      <a:endParaRPr lang="en-US" sz="28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r>
                        <a:rPr kumimoji="0" lang="en-US" sz="2800" kern="1200" dirty="0" smtClean="0">
                          <a:solidFill>
                            <a:srgbClr val="475BCD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r>
                        <a:rPr kumimoji="0" lang="en-US" sz="2800" kern="1200" baseline="0" dirty="0" smtClean="0">
                          <a:solidFill>
                            <a:srgbClr val="475BCD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800" kern="1200" dirty="0" smtClean="0">
                          <a:solidFill>
                            <a:srgbClr val="475BCD"/>
                          </a:solidFill>
                          <a:latin typeface="+mn-lt"/>
                          <a:ea typeface="+mn-ea"/>
                          <a:cs typeface="+mn-cs"/>
                        </a:rPr>
                        <a:t>regulating body temperature</a:t>
                      </a:r>
                      <a:r>
                        <a:rPr kumimoji="0" lang="en-US" sz="2800" kern="1200" baseline="0" dirty="0" smtClean="0">
                          <a:solidFill>
                            <a:srgbClr val="475BCD"/>
                          </a:solidFill>
                          <a:latin typeface="+mn-lt"/>
                          <a:ea typeface="+mn-ea"/>
                          <a:cs typeface="+mn-cs"/>
                        </a:rPr>
                        <a:t> (2) </a:t>
                      </a:r>
                      <a:r>
                        <a:rPr kumimoji="0" lang="en-US" sz="2800" kern="1200" dirty="0" smtClean="0">
                          <a:solidFill>
                            <a:srgbClr val="475BCD"/>
                          </a:solidFill>
                          <a:latin typeface="+mn-lt"/>
                          <a:ea typeface="+mn-ea"/>
                          <a:cs typeface="+mn-cs"/>
                        </a:rPr>
                        <a:t>providing protection from injury</a:t>
                      </a:r>
                      <a:r>
                        <a:rPr kumimoji="0" lang="en-US" sz="2800" kern="1200" baseline="0" dirty="0" smtClean="0">
                          <a:solidFill>
                            <a:srgbClr val="475BCD"/>
                          </a:solidFill>
                          <a:latin typeface="+mn-lt"/>
                          <a:ea typeface="+mn-ea"/>
                          <a:cs typeface="+mn-cs"/>
                        </a:rPr>
                        <a:t> (3) </a:t>
                      </a:r>
                      <a:r>
                        <a:rPr kumimoji="0" lang="en-US" sz="2800" kern="1200" dirty="0" smtClean="0">
                          <a:solidFill>
                            <a:srgbClr val="475BCD"/>
                          </a:solidFill>
                          <a:latin typeface="+mn-lt"/>
                          <a:ea typeface="+mn-ea"/>
                          <a:cs typeface="+mn-cs"/>
                        </a:rPr>
                        <a:t>increase sensation (4) produce hair</a:t>
                      </a:r>
                      <a:endParaRPr lang="en-US" sz="2800" dirty="0">
                        <a:solidFill>
                          <a:srgbClr val="475BCD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7114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" y="1634374"/>
            <a:ext cx="9143998" cy="4704907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latin typeface="Stencil"/>
                <a:cs typeface="Stencil"/>
              </a:rPr>
              <a:t> </a:t>
            </a: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latin typeface="Stencil"/>
                <a:cs typeface="Stencil"/>
              </a:rPr>
              <a:t>sample question</a:t>
            </a:r>
            <a:endParaRPr lang="en-US" sz="4000" b="1" dirty="0" smtClean="0">
              <a:solidFill>
                <a:schemeClr val="accent4">
                  <a:lumMod val="75000"/>
                </a:schemeClr>
              </a:solidFill>
              <a:latin typeface="Stencil"/>
              <a:cs typeface="Stencil"/>
            </a:endParaRPr>
          </a:p>
          <a:p>
            <a:r>
              <a:rPr lang="en-US" sz="4000" dirty="0">
                <a:solidFill>
                  <a:srgbClr val="FF0000"/>
                </a:solidFill>
              </a:rPr>
              <a:t>Raise # of fingers to correspond to </a:t>
            </a:r>
            <a:r>
              <a:rPr lang="en-US" sz="4000" dirty="0" smtClean="0">
                <a:solidFill>
                  <a:srgbClr val="FF0000"/>
                </a:solidFill>
              </a:rPr>
              <a:t>answer</a:t>
            </a:r>
            <a:endParaRPr lang="en-US" sz="4000" b="1" dirty="0">
              <a:solidFill>
                <a:schemeClr val="bg1"/>
              </a:solidFill>
              <a:latin typeface="Stencil"/>
              <a:cs typeface="Stencil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bg1"/>
                </a:solidFill>
              </a:rPr>
              <a:t>Which of the following structures is NOT housed in the dermis? a. nails b. hair follicles c. sebaceous glands d. nerve fibers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3: The Skinny on Skin—Integumentary System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3.3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46424"/>
            <a:ext cx="7407619" cy="98488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000" b="1" dirty="0">
                <a:solidFill>
                  <a:srgbClr val="000000"/>
                </a:solidFill>
              </a:rPr>
              <a:t>Aim: </a:t>
            </a:r>
            <a:r>
              <a:rPr lang="en-US" sz="2800" b="1" dirty="0">
                <a:solidFill>
                  <a:srgbClr val="000000"/>
                </a:solidFill>
              </a:rPr>
              <a:t>How do the skin’s accessory organs aid in the function of the integumentary system?</a:t>
            </a:r>
            <a:endParaRPr lang="en-US" sz="2800" b="1" dirty="0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6547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1" y="6339281"/>
            <a:ext cx="9143998" cy="518719"/>
            <a:chOff x="1" y="4752805"/>
            <a:chExt cx="9143998" cy="507039"/>
          </a:xfrm>
        </p:grpSpPr>
        <p:sp>
          <p:nvSpPr>
            <p:cNvPr id="31" name="Rounded Rectangle 30"/>
            <p:cNvSpPr/>
            <p:nvPr/>
          </p:nvSpPr>
          <p:spPr>
            <a:xfrm>
              <a:off x="1" y="4752805"/>
              <a:ext cx="9143998" cy="5070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211050" y="4815175"/>
              <a:ext cx="1453199" cy="361016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788491" y="4827893"/>
              <a:ext cx="1218738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117450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Mini-Lesson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679699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586099" y="6413191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8153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923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" y="1634374"/>
            <a:ext cx="9143998" cy="4704907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latin typeface="Stencil"/>
                <a:cs typeface="Stencil"/>
              </a:rPr>
              <a:t> </a:t>
            </a: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latin typeface="Stencil"/>
                <a:cs typeface="Stencil"/>
              </a:rPr>
              <a:t>sample question</a:t>
            </a:r>
            <a:endParaRPr lang="en-US" sz="4000" b="1" dirty="0" smtClean="0">
              <a:solidFill>
                <a:schemeClr val="accent4">
                  <a:lumMod val="75000"/>
                </a:schemeClr>
              </a:solidFill>
              <a:latin typeface="Stencil"/>
              <a:cs typeface="Stencil"/>
            </a:endParaRPr>
          </a:p>
          <a:p>
            <a:r>
              <a:rPr lang="en-US" sz="4000" dirty="0">
                <a:solidFill>
                  <a:srgbClr val="FF0000"/>
                </a:solidFill>
              </a:rPr>
              <a:t>Raise # of fingers to correspond to </a:t>
            </a:r>
            <a:r>
              <a:rPr lang="en-US" sz="4000" dirty="0" smtClean="0">
                <a:solidFill>
                  <a:srgbClr val="FF0000"/>
                </a:solidFill>
              </a:rPr>
              <a:t>answer</a:t>
            </a:r>
            <a:endParaRPr lang="en-US" sz="4000" b="1" dirty="0">
              <a:solidFill>
                <a:schemeClr val="bg1"/>
              </a:solidFill>
              <a:latin typeface="Stencil"/>
              <a:cs typeface="Stencil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2600" dirty="0">
                <a:solidFill>
                  <a:srgbClr val="000000"/>
                </a:solidFill>
              </a:rPr>
              <a:t>Which is NOT an accessory organ to the skin? a. </a:t>
            </a:r>
            <a:r>
              <a:rPr lang="en-US" sz="2600" dirty="0" smtClean="0">
                <a:solidFill>
                  <a:srgbClr val="000000"/>
                </a:solidFill>
              </a:rPr>
              <a:t>blood vessel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2600" dirty="0" smtClean="0">
                <a:solidFill>
                  <a:srgbClr val="000000"/>
                </a:solidFill>
              </a:rPr>
              <a:t>b</a:t>
            </a:r>
            <a:r>
              <a:rPr lang="en-US" sz="2600" dirty="0">
                <a:solidFill>
                  <a:srgbClr val="000000"/>
                </a:solidFill>
              </a:rPr>
              <a:t>. hair c. </a:t>
            </a:r>
            <a:r>
              <a:rPr lang="en-US" sz="2600" dirty="0" smtClean="0">
                <a:solidFill>
                  <a:srgbClr val="000000"/>
                </a:solidFill>
              </a:rPr>
              <a:t>pimples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2600" dirty="0" smtClean="0">
                <a:solidFill>
                  <a:srgbClr val="000000"/>
                </a:solidFill>
              </a:rPr>
              <a:t>d</a:t>
            </a:r>
            <a:r>
              <a:rPr lang="en-US" sz="2600" dirty="0">
                <a:solidFill>
                  <a:srgbClr val="000000"/>
                </a:solidFill>
              </a:rPr>
              <a:t>. </a:t>
            </a:r>
            <a:r>
              <a:rPr lang="en-US" sz="2600" dirty="0" smtClean="0">
                <a:solidFill>
                  <a:srgbClr val="000000"/>
                </a:solidFill>
              </a:rPr>
              <a:t>Sweat gland</a:t>
            </a:r>
            <a:endParaRPr lang="en-US" sz="2600" dirty="0" smtClean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3: The Skinny on Skin—Integumentary System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3.3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46424"/>
            <a:ext cx="7407619" cy="98488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000" b="1" dirty="0">
                <a:solidFill>
                  <a:srgbClr val="000000"/>
                </a:solidFill>
              </a:rPr>
              <a:t>Aim: </a:t>
            </a:r>
            <a:r>
              <a:rPr lang="en-US" sz="2800" b="1" dirty="0">
                <a:solidFill>
                  <a:srgbClr val="000000"/>
                </a:solidFill>
              </a:rPr>
              <a:t>How do the skin’s accessory organs aid in the function of the integumentary system?</a:t>
            </a:r>
            <a:endParaRPr lang="en-US" sz="2800" b="1" dirty="0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6547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1" y="6339281"/>
            <a:ext cx="9143998" cy="518719"/>
            <a:chOff x="1" y="4752805"/>
            <a:chExt cx="9143998" cy="507039"/>
          </a:xfrm>
        </p:grpSpPr>
        <p:sp>
          <p:nvSpPr>
            <p:cNvPr id="31" name="Rounded Rectangle 30"/>
            <p:cNvSpPr/>
            <p:nvPr/>
          </p:nvSpPr>
          <p:spPr>
            <a:xfrm>
              <a:off x="1" y="4752805"/>
              <a:ext cx="9143998" cy="5070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211050" y="4815175"/>
              <a:ext cx="1453199" cy="361016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788491" y="4827893"/>
              <a:ext cx="1218738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117450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Mini-Lesson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679699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586099" y="6413191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8153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748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" y="1634374"/>
            <a:ext cx="9143998" cy="4704907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latin typeface="Stencil"/>
                <a:cs typeface="Stencil"/>
              </a:rPr>
              <a:t> summary: Lines of learning (LOL</a:t>
            </a: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latin typeface="Stencil"/>
                <a:cs typeface="Stencil"/>
              </a:rPr>
              <a:t>)</a:t>
            </a:r>
            <a:endParaRPr lang="en-US" sz="4000" b="1" dirty="0">
              <a:solidFill>
                <a:schemeClr val="accent4">
                  <a:lumMod val="75000"/>
                </a:schemeClr>
              </a:solidFill>
              <a:latin typeface="Stencil"/>
              <a:cs typeface="Stenci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3: The Skinny on Skin—Integumentary System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3.3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46424"/>
            <a:ext cx="7407619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</a:rPr>
              <a:t>Aim: How do the skin’s accessory organs aid in the function of the integumentary system?</a:t>
            </a:r>
            <a:endParaRPr lang="en-US" sz="2800" b="1" dirty="0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6547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1" y="6339281"/>
            <a:ext cx="9143998" cy="518719"/>
            <a:chOff x="1" y="4752805"/>
            <a:chExt cx="9143998" cy="507039"/>
          </a:xfrm>
        </p:grpSpPr>
        <p:sp>
          <p:nvSpPr>
            <p:cNvPr id="31" name="Rounded Rectangle 30"/>
            <p:cNvSpPr/>
            <p:nvPr/>
          </p:nvSpPr>
          <p:spPr>
            <a:xfrm>
              <a:off x="1" y="4752805"/>
              <a:ext cx="9143998" cy="5070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211050" y="4815175"/>
              <a:ext cx="1453199" cy="361016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788491" y="4827893"/>
              <a:ext cx="1218738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117450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Mini-Lesson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679699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586099" y="6413191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8153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7774862"/>
              </p:ext>
            </p:extLst>
          </p:nvPr>
        </p:nvGraphicFramePr>
        <p:xfrm>
          <a:off x="283307" y="2813538"/>
          <a:ext cx="8489461" cy="30221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Document" r:id="rId3" imgW="13347700" imgH="4000500" progId="Word.Document.12">
                  <p:embed/>
                </p:oleObj>
              </mc:Choice>
              <mc:Fallback>
                <p:oleObj name="Document" r:id="rId3" imgW="13347700" imgH="40005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3307" y="2813538"/>
                        <a:ext cx="8489461" cy="30221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2540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" y="1634374"/>
            <a:ext cx="9143998" cy="4704907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latin typeface="Stencil"/>
                <a:cs typeface="Stencil"/>
              </a:rPr>
              <a:t> work period</a:t>
            </a:r>
            <a:endParaRPr lang="en-US" sz="4000" b="1" dirty="0">
              <a:solidFill>
                <a:schemeClr val="accent4">
                  <a:lumMod val="75000"/>
                </a:schemeClr>
              </a:solidFill>
              <a:latin typeface="Stencil"/>
              <a:cs typeface="Stencil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600" dirty="0" smtClean="0">
                <a:solidFill>
                  <a:srgbClr val="000000"/>
                </a:solidFill>
              </a:rPr>
              <a:t>Pages 6-7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3: The Skinny on Skin—Integumentary System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3.3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46424"/>
            <a:ext cx="7407619" cy="98488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000" b="1" dirty="0">
                <a:solidFill>
                  <a:srgbClr val="000000"/>
                </a:solidFill>
              </a:rPr>
              <a:t>Aim: </a:t>
            </a:r>
            <a:r>
              <a:rPr lang="en-US" sz="2800" b="1" dirty="0">
                <a:solidFill>
                  <a:srgbClr val="000000"/>
                </a:solidFill>
              </a:rPr>
              <a:t>How do the skin’s accessory organs aid in the function of the integumentary system?</a:t>
            </a:r>
            <a:endParaRPr lang="en-US" sz="2800" b="1" dirty="0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6547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1" y="6339281"/>
            <a:ext cx="9143998" cy="518719"/>
            <a:chOff x="1" y="4752805"/>
            <a:chExt cx="9143998" cy="507039"/>
          </a:xfrm>
        </p:grpSpPr>
        <p:sp>
          <p:nvSpPr>
            <p:cNvPr id="31" name="Rounded Rectangle 30"/>
            <p:cNvSpPr/>
            <p:nvPr/>
          </p:nvSpPr>
          <p:spPr>
            <a:xfrm>
              <a:off x="1" y="4752805"/>
              <a:ext cx="9143998" cy="5070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211050" y="4815175"/>
              <a:ext cx="1453199" cy="361016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788491" y="4827893"/>
              <a:ext cx="1218738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117450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Mini-Lesson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679699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586099" y="6413191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8153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509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" y="1862400"/>
            <a:ext cx="9143998" cy="4995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latin typeface="Stencil"/>
                <a:cs typeface="Stencil"/>
              </a:rPr>
              <a:t>HOMEWORK:</a:t>
            </a:r>
          </a:p>
          <a:p>
            <a:pPr>
              <a:lnSpc>
                <a:spcPct val="100000"/>
              </a:lnSpc>
            </a:pPr>
            <a:endParaRPr lang="en-US" sz="4000" b="1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4000" b="1" dirty="0" smtClean="0">
                <a:solidFill>
                  <a:srgbClr val="000000"/>
                </a:solidFill>
              </a:rPr>
              <a:t>Finish pages for </a:t>
            </a:r>
            <a:r>
              <a:rPr lang="en-US" sz="4000" b="1" dirty="0" smtClean="0">
                <a:solidFill>
                  <a:srgbClr val="000000"/>
                </a:solidFill>
              </a:rPr>
              <a:t>3.3 </a:t>
            </a:r>
            <a:r>
              <a:rPr lang="en-US" sz="4000" b="1" dirty="0" smtClean="0">
                <a:solidFill>
                  <a:srgbClr val="000000"/>
                </a:solidFill>
              </a:rPr>
              <a:t>for homework</a:t>
            </a:r>
          </a:p>
          <a:p>
            <a:pPr>
              <a:lnSpc>
                <a:spcPct val="100000"/>
              </a:lnSpc>
            </a:pPr>
            <a:endParaRPr lang="en-US" sz="3000" b="1" dirty="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</a:pP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3: The Skinny on Skin—Integumentary System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3.3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46424"/>
            <a:ext cx="7407619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</a:rPr>
              <a:t>Aim: How do the skin’s accessory organs aid in the function of the integumentary system?</a:t>
            </a:r>
            <a:endParaRPr lang="en-US" sz="2800" b="1" dirty="0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6547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1" y="6339281"/>
            <a:ext cx="9143998" cy="518719"/>
            <a:chOff x="1" y="4752805"/>
            <a:chExt cx="9143998" cy="507039"/>
          </a:xfrm>
        </p:grpSpPr>
        <p:sp>
          <p:nvSpPr>
            <p:cNvPr id="31" name="Rounded Rectangle 30"/>
            <p:cNvSpPr/>
            <p:nvPr/>
          </p:nvSpPr>
          <p:spPr>
            <a:xfrm>
              <a:off x="1" y="4752805"/>
              <a:ext cx="9143998" cy="5070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211050" y="4815175"/>
              <a:ext cx="1453199" cy="361016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788491" y="4827893"/>
              <a:ext cx="1218738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117450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Mini-Lesson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679699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586099" y="6413191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8153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996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" y="1862400"/>
            <a:ext cx="9143998" cy="4995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b="1" u="sng" dirty="0">
                <a:solidFill>
                  <a:schemeClr val="accent4">
                    <a:lumMod val="75000"/>
                  </a:schemeClr>
                </a:solidFill>
                <a:latin typeface="Stencil"/>
                <a:ea typeface="ＭＳ Ｐゴシック" charset="-128"/>
                <a:cs typeface="Stencil"/>
              </a:rPr>
              <a:t>Exit Slip</a:t>
            </a:r>
            <a:endParaRPr lang="en-US" sz="4000" b="1" i="1" dirty="0">
              <a:solidFill>
                <a:schemeClr val="accent4">
                  <a:lumMod val="75000"/>
                </a:schemeClr>
              </a:solidFill>
              <a:latin typeface="Stencil"/>
              <a:cs typeface="Stencil"/>
            </a:endParaRPr>
          </a:p>
          <a:p>
            <a:pPr>
              <a:lnSpc>
                <a:spcPct val="100000"/>
              </a:lnSpc>
            </a:pPr>
            <a:r>
              <a:rPr lang="en-US" sz="3000" b="1" i="1" dirty="0" smtClean="0">
                <a:solidFill>
                  <a:srgbClr val="FF0000"/>
                </a:solidFill>
              </a:rPr>
              <a:t>Make sure you get your trackers checked!</a:t>
            </a:r>
          </a:p>
          <a:p>
            <a:pPr>
              <a:lnSpc>
                <a:spcPct val="100000"/>
              </a:lnSpc>
            </a:pPr>
            <a:endParaRPr lang="en-US" sz="4000" b="1" i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endParaRPr lang="en-US" sz="4000" dirty="0">
              <a:solidFill>
                <a:srgbClr val="FF0000"/>
              </a:solidFill>
            </a:endParaRPr>
          </a:p>
          <a:p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3: The Skinny on Skin—Integumentary System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44448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3.3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46424"/>
            <a:ext cx="7407619" cy="98488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000" b="1" dirty="0">
                <a:solidFill>
                  <a:srgbClr val="000000"/>
                </a:solidFill>
              </a:rPr>
              <a:t>Aim: </a:t>
            </a:r>
            <a:r>
              <a:rPr lang="en-US" sz="2800" b="1" dirty="0">
                <a:solidFill>
                  <a:srgbClr val="000000"/>
                </a:solidFill>
              </a:rPr>
              <a:t>How do the skin’s accessory organs aid in the function of the integumentary system?</a:t>
            </a:r>
            <a:endParaRPr lang="en-US" sz="2800" b="1" dirty="0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85015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1" y="6339281"/>
            <a:ext cx="9143998" cy="518719"/>
            <a:chOff x="1" y="4752805"/>
            <a:chExt cx="9143998" cy="507039"/>
          </a:xfrm>
        </p:grpSpPr>
        <p:sp>
          <p:nvSpPr>
            <p:cNvPr id="31" name="Rounded Rectangle 30"/>
            <p:cNvSpPr/>
            <p:nvPr/>
          </p:nvSpPr>
          <p:spPr>
            <a:xfrm>
              <a:off x="1" y="4752805"/>
              <a:ext cx="9143998" cy="5070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788491" y="4827893"/>
              <a:ext cx="1218738" cy="361016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117450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Mini-Lesson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679699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586099" y="6413191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8153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219320" y="6428713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Work Period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1847041"/>
              </p:ext>
            </p:extLst>
          </p:nvPr>
        </p:nvGraphicFramePr>
        <p:xfrm>
          <a:off x="977900" y="3256574"/>
          <a:ext cx="7188200" cy="280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Document" r:id="rId3" imgW="7188200" imgH="2806700" progId="Word.Document.12">
                  <p:embed/>
                </p:oleObj>
              </mc:Choice>
              <mc:Fallback>
                <p:oleObj name="Document" r:id="rId3" imgW="7188200" imgH="28067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7900" y="3256574"/>
                        <a:ext cx="7188200" cy="280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968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1" y="1862400"/>
            <a:ext cx="3917461" cy="49956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</a:pP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Real-world connection</a:t>
            </a:r>
          </a:p>
          <a:p>
            <a:r>
              <a:rPr lang="en-US" sz="4000" dirty="0" smtClean="0">
                <a:solidFill>
                  <a:srgbClr val="475BCD"/>
                </a:solidFill>
              </a:rPr>
              <a:t>Bleeding, feeling pain, sweating</a:t>
            </a:r>
            <a:endParaRPr lang="en-US" sz="4000" dirty="0">
              <a:solidFill>
                <a:srgbClr val="475BCD"/>
              </a:solidFill>
            </a:endParaRPr>
          </a:p>
          <a:p>
            <a:pPr>
              <a:lnSpc>
                <a:spcPct val="110000"/>
              </a:lnSpc>
            </a:pPr>
            <a:endParaRPr lang="en-US" sz="4000" dirty="0" smtClean="0">
              <a:solidFill>
                <a:srgbClr val="475BCD"/>
              </a:solidFill>
              <a:latin typeface="Stencil"/>
              <a:cs typeface="Stencil"/>
            </a:endParaRPr>
          </a:p>
          <a:p>
            <a:pPr>
              <a:lnSpc>
                <a:spcPct val="110000"/>
              </a:lnSpc>
            </a:pP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Vocabulary</a:t>
            </a:r>
          </a:p>
          <a:p>
            <a:r>
              <a:rPr lang="en-US" sz="3600" dirty="0">
                <a:solidFill>
                  <a:schemeClr val="accent4">
                    <a:lumMod val="75000"/>
                  </a:schemeClr>
                </a:solidFill>
              </a:rPr>
              <a:t>Pore, Sweat Gland, Sebaceous (oil) gland, Erector Pilli, Blood vessel, Nerve, Adipose tissue (fat molecule), Hair follicle</a:t>
            </a:r>
            <a:endParaRPr lang="en-US" sz="4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3: The Skinny on Skin—Integumentary System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3.3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46424"/>
            <a:ext cx="7407619" cy="98488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000" b="1" dirty="0">
                <a:solidFill>
                  <a:srgbClr val="000000"/>
                </a:solidFill>
              </a:rPr>
              <a:t>Aim: </a:t>
            </a:r>
            <a:r>
              <a:rPr lang="en-US" sz="2800" b="1" dirty="0">
                <a:solidFill>
                  <a:srgbClr val="000000"/>
                </a:solidFill>
              </a:rPr>
              <a:t>How do the skin’s accessory organs aid in the function of the integumentary system?</a:t>
            </a:r>
            <a:endParaRPr lang="en-US" sz="2800" b="1" dirty="0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604553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76200" y="1754577"/>
            <a:ext cx="1828800" cy="5083885"/>
            <a:chOff x="76200" y="293448"/>
            <a:chExt cx="1828800" cy="4969413"/>
          </a:xfrm>
        </p:grpSpPr>
        <p:sp>
          <p:nvSpPr>
            <p:cNvPr id="22" name="Rounded Rectangle 21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294002" y="2559607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18427"/>
          <a:stretch/>
        </p:blipFill>
        <p:spPr>
          <a:xfrm>
            <a:off x="6054969" y="3044824"/>
            <a:ext cx="2776415" cy="23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998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0" y="1862400"/>
            <a:ext cx="7238999" cy="4995600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Announcements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Papers </a:t>
            </a:r>
            <a:r>
              <a:rPr lang="en-US" sz="4000" b="1" dirty="0">
                <a:solidFill>
                  <a:srgbClr val="FF0000"/>
                </a:solidFill>
              </a:rPr>
              <a:t>to give </a:t>
            </a:r>
            <a:r>
              <a:rPr lang="en-US" sz="4000" b="1" dirty="0" smtClean="0">
                <a:solidFill>
                  <a:srgbClr val="FF0000"/>
                </a:solidFill>
              </a:rPr>
              <a:t>back</a:t>
            </a:r>
            <a:endParaRPr lang="en-US" sz="4000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algn="l"/>
            <a:r>
              <a:rPr lang="en-US" sz="4000" dirty="0" smtClean="0">
                <a:solidFill>
                  <a:srgbClr val="000000"/>
                </a:solidFill>
                <a:latin typeface="Century Gothic"/>
                <a:cs typeface="Century Gothic"/>
              </a:rPr>
              <a:t>Due </a:t>
            </a:r>
            <a:r>
              <a:rPr lang="en-US" sz="4000" dirty="0">
                <a:solidFill>
                  <a:srgbClr val="000000"/>
                </a:solidFill>
                <a:latin typeface="Century Gothic"/>
                <a:cs typeface="Century Gothic"/>
              </a:rPr>
              <a:t>Friday 12/6/13</a:t>
            </a:r>
            <a:r>
              <a:rPr lang="en-US" sz="4000" dirty="0" smtClean="0">
                <a:solidFill>
                  <a:srgbClr val="000000"/>
                </a:solidFill>
                <a:latin typeface="Century Gothic"/>
                <a:cs typeface="Century Gothic"/>
              </a:rPr>
              <a:t>: </a:t>
            </a:r>
            <a:endParaRPr lang="en-US" sz="4000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rgbClr val="000000"/>
                </a:solidFill>
                <a:latin typeface="Century Gothic"/>
                <a:cs typeface="Century Gothic"/>
              </a:rPr>
              <a:t>Thanksgiving Project: </a:t>
            </a:r>
            <a:r>
              <a:rPr lang="en-US" sz="4000" dirty="0" smtClean="0">
                <a:solidFill>
                  <a:schemeClr val="bg1"/>
                </a:solidFill>
              </a:rPr>
              <a:t>Create</a:t>
            </a:r>
            <a:r>
              <a:rPr lang="en-US" sz="4000" dirty="0">
                <a:solidFill>
                  <a:schemeClr val="bg1"/>
                </a:solidFill>
              </a:rPr>
              <a:t>/Make up your own patient file based on accurate information from an abnormal/weird </a:t>
            </a:r>
            <a:r>
              <a:rPr lang="en-US" sz="4000" dirty="0" smtClean="0">
                <a:solidFill>
                  <a:schemeClr val="bg1"/>
                </a:solidFill>
              </a:rPr>
              <a:t>disease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</a:p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bg1"/>
                </a:solidFill>
              </a:rPr>
              <a:t>Unit 2 Exam Tracker</a:t>
            </a:r>
          </a:p>
          <a:p>
            <a:pPr algn="l"/>
            <a:endParaRPr lang="en-US" sz="4000" dirty="0" smtClean="0">
              <a:solidFill>
                <a:schemeClr val="bg1"/>
              </a:solidFill>
            </a:endParaRPr>
          </a:p>
          <a:p>
            <a:pPr algn="l"/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3: The Skinny on Skin—Integumentary System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3.3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26886"/>
            <a:ext cx="7407619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</a:rPr>
              <a:t>Aim: How do the skin’s accessory organs aid in the function of the integumentary system?</a:t>
            </a:r>
            <a:endParaRPr lang="en-US" sz="2800" b="1" dirty="0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85015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76200" y="1733328"/>
            <a:ext cx="1828800" cy="5083885"/>
            <a:chOff x="76200" y="293448"/>
            <a:chExt cx="1828800" cy="4969413"/>
          </a:xfrm>
        </p:grpSpPr>
        <p:sp>
          <p:nvSpPr>
            <p:cNvPr id="19" name="Rounded Rectangle 18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294002" y="2559607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824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" y="1634374"/>
            <a:ext cx="9143998" cy="4704907"/>
          </a:xfrm>
        </p:spPr>
        <p:txBody>
          <a:bodyPr>
            <a:normAutofit/>
          </a:bodyPr>
          <a:lstStyle/>
          <a:p>
            <a:endParaRPr lang="en-US" sz="4000" b="1" dirty="0" smtClean="0">
              <a:solidFill>
                <a:srgbClr val="000000"/>
              </a:solidFill>
            </a:endParaRPr>
          </a:p>
          <a:p>
            <a:pPr lvl="0"/>
            <a:endParaRPr lang="en-US" sz="4000" dirty="0" smtClean="0">
              <a:solidFill>
                <a:srgbClr val="000000"/>
              </a:solidFill>
            </a:endParaRPr>
          </a:p>
          <a:p>
            <a:pPr lvl="0"/>
            <a:endParaRPr lang="en-US" sz="4000" dirty="0">
              <a:solidFill>
                <a:srgbClr val="000000"/>
              </a:solidFill>
            </a:endParaRPr>
          </a:p>
          <a:p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3: The Skinny on Skin—Integumentary System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85834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3.3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26886"/>
            <a:ext cx="7407619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</a:rPr>
              <a:t>Aim: How do the skin’s accessory organs aid in the function of the integumentary system?</a:t>
            </a:r>
            <a:endParaRPr lang="en-US" sz="2800" b="1" dirty="0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6547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1" y="6339281"/>
            <a:ext cx="9143998" cy="518719"/>
            <a:chOff x="1" y="4752805"/>
            <a:chExt cx="9143998" cy="507039"/>
          </a:xfrm>
        </p:grpSpPr>
        <p:sp>
          <p:nvSpPr>
            <p:cNvPr id="21" name="Rounded Rectangle 20"/>
            <p:cNvSpPr/>
            <p:nvPr/>
          </p:nvSpPr>
          <p:spPr>
            <a:xfrm>
              <a:off x="1" y="4752805"/>
              <a:ext cx="9143998" cy="5070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078374" y="4827038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48801" y="4823592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11050" y="4815175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88491" y="4827893"/>
              <a:ext cx="1218738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07965" y="6422729"/>
            <a:ext cx="1347226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547023" y="6422729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" y="1751617"/>
            <a:ext cx="914399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srgbClr val="475BCD"/>
                </a:solidFill>
                <a:latin typeface="Stencil"/>
                <a:cs typeface="Stencil"/>
              </a:rPr>
              <a:t>Let’s go over…</a:t>
            </a:r>
            <a:r>
              <a:rPr lang="en-US" sz="4400" dirty="0" err="1" smtClean="0">
                <a:solidFill>
                  <a:srgbClr val="475BCD"/>
                </a:solidFill>
                <a:latin typeface="Stencil"/>
                <a:cs typeface="Stencil"/>
              </a:rPr>
              <a:t>tatoo</a:t>
            </a:r>
            <a:r>
              <a:rPr lang="en-US" sz="4400" dirty="0" smtClean="0">
                <a:solidFill>
                  <a:srgbClr val="475BCD"/>
                </a:solidFill>
                <a:latin typeface="Stencil"/>
                <a:cs typeface="Stencil"/>
              </a:rPr>
              <a:t> reading</a:t>
            </a:r>
            <a:endParaRPr lang="en-US" sz="4400" dirty="0" smtClean="0">
              <a:solidFill>
                <a:srgbClr val="000000"/>
              </a:solidFill>
            </a:endParaRPr>
          </a:p>
          <a:p>
            <a:pPr marL="571500" lvl="0" indent="-571500">
              <a:buFont typeface="Arial"/>
              <a:buChar char="•"/>
            </a:pPr>
            <a:r>
              <a:rPr lang="en-US" sz="2500" dirty="0">
                <a:solidFill>
                  <a:schemeClr val="bg1"/>
                </a:solidFill>
              </a:rPr>
              <a:t>What makes the tattoo permanent? Which skin layer does the tattoo affect? Cite evidence</a:t>
            </a:r>
            <a:r>
              <a:rPr lang="en-US" sz="2500" dirty="0" smtClean="0">
                <a:solidFill>
                  <a:schemeClr val="bg1"/>
                </a:solidFill>
              </a:rPr>
              <a:t>.</a:t>
            </a:r>
            <a:endParaRPr lang="en-US" sz="2500" dirty="0">
              <a:solidFill>
                <a:schemeClr val="bg1"/>
              </a:solidFill>
            </a:endParaRPr>
          </a:p>
          <a:p>
            <a:pPr marL="571500" lvl="0" indent="-571500">
              <a:buFont typeface="Arial"/>
              <a:buChar char="•"/>
            </a:pPr>
            <a:r>
              <a:rPr lang="en-US" sz="2500" dirty="0">
                <a:solidFill>
                  <a:schemeClr val="bg1"/>
                </a:solidFill>
              </a:rPr>
              <a:t>Which skin layers are damaged during the tattoo ink placement? Cite evidence</a:t>
            </a:r>
            <a:r>
              <a:rPr lang="en-US" sz="2500" dirty="0" smtClean="0">
                <a:solidFill>
                  <a:schemeClr val="bg1"/>
                </a:solidFill>
              </a:rPr>
              <a:t>.</a:t>
            </a:r>
            <a:endParaRPr lang="en-US" sz="2500" dirty="0">
              <a:solidFill>
                <a:schemeClr val="bg1"/>
              </a:solidFill>
            </a:endParaRPr>
          </a:p>
          <a:p>
            <a:pPr marL="571500" lvl="0" indent="-571500">
              <a:buFont typeface="Arial"/>
              <a:buChar char="•"/>
            </a:pPr>
            <a:r>
              <a:rPr lang="en-US" sz="2500" dirty="0">
                <a:solidFill>
                  <a:schemeClr val="bg1"/>
                </a:solidFill>
              </a:rPr>
              <a:t>Which cells initially take up the ink</a:t>
            </a:r>
            <a:r>
              <a:rPr lang="en-US" sz="2500" dirty="0" smtClean="0">
                <a:solidFill>
                  <a:schemeClr val="bg1"/>
                </a:solidFill>
              </a:rPr>
              <a:t>?</a:t>
            </a:r>
            <a:endParaRPr lang="en-US" sz="2500" dirty="0">
              <a:solidFill>
                <a:schemeClr val="bg1"/>
              </a:solidFill>
            </a:endParaRPr>
          </a:p>
          <a:p>
            <a:pPr marL="571500" lvl="0" indent="-571500">
              <a:buFont typeface="Arial"/>
              <a:buChar char="•"/>
            </a:pPr>
            <a:r>
              <a:rPr lang="en-US" sz="2500" dirty="0">
                <a:solidFill>
                  <a:schemeClr val="bg1"/>
                </a:solidFill>
              </a:rPr>
              <a:t>Why do tattoos fade over time? Cite evidence</a:t>
            </a:r>
            <a:r>
              <a:rPr lang="en-US" sz="2500" dirty="0" smtClean="0">
                <a:solidFill>
                  <a:schemeClr val="bg1"/>
                </a:solidFill>
              </a:rPr>
              <a:t>.</a:t>
            </a:r>
            <a:endParaRPr lang="en-US" sz="2500" dirty="0">
              <a:solidFill>
                <a:schemeClr val="bg1"/>
              </a:solidFill>
            </a:endParaRPr>
          </a:p>
          <a:p>
            <a:pPr marL="571500" lvl="0" indent="-571500">
              <a:buFont typeface="Arial"/>
              <a:buChar char="•"/>
            </a:pPr>
            <a:r>
              <a:rPr lang="en-US" sz="2500" dirty="0">
                <a:solidFill>
                  <a:schemeClr val="bg1"/>
                </a:solidFill>
              </a:rPr>
              <a:t>What are Langerhans cells</a:t>
            </a:r>
            <a:r>
              <a:rPr lang="en-US" sz="2500" dirty="0" smtClean="0">
                <a:solidFill>
                  <a:schemeClr val="bg1"/>
                </a:solidFill>
              </a:rPr>
              <a:t>?</a:t>
            </a:r>
            <a:endParaRPr lang="en-US" sz="2500" dirty="0">
              <a:solidFill>
                <a:schemeClr val="bg1"/>
              </a:solidFill>
            </a:endParaRPr>
          </a:p>
          <a:p>
            <a:pPr marL="571500" lvl="0" indent="-571500">
              <a:buFont typeface="Arial"/>
              <a:buChar char="•"/>
            </a:pPr>
            <a:r>
              <a:rPr lang="en-US" sz="2500" dirty="0">
                <a:solidFill>
                  <a:schemeClr val="bg1"/>
                </a:solidFill>
              </a:rPr>
              <a:t>What effect does the sun have on tattoos? Cite evidence.</a:t>
            </a:r>
          </a:p>
          <a:p>
            <a:r>
              <a:rPr lang="en-US" sz="3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89424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" y="1634374"/>
            <a:ext cx="9143998" cy="4704907"/>
          </a:xfrm>
        </p:spPr>
        <p:txBody>
          <a:bodyPr>
            <a:normAutofit/>
          </a:bodyPr>
          <a:lstStyle/>
          <a:p>
            <a:endParaRPr lang="en-US" sz="4000" b="1" dirty="0" smtClean="0">
              <a:solidFill>
                <a:srgbClr val="000000"/>
              </a:solidFill>
            </a:endParaRPr>
          </a:p>
          <a:p>
            <a:pPr lvl="0"/>
            <a:endParaRPr lang="en-US" sz="4000" dirty="0">
              <a:solidFill>
                <a:srgbClr val="000000"/>
              </a:solidFill>
            </a:endParaRPr>
          </a:p>
          <a:p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3: The Skinny on Skin—Integumentary System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85834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3.3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26886"/>
            <a:ext cx="7407619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</a:rPr>
              <a:t>Aim: How do the skin’s accessory organs aid in the function of the integumentary system?</a:t>
            </a:r>
            <a:endParaRPr lang="en-US" sz="2800" b="1" dirty="0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6547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1" y="6339281"/>
            <a:ext cx="9143998" cy="518719"/>
            <a:chOff x="1" y="4752805"/>
            <a:chExt cx="9143998" cy="507039"/>
          </a:xfrm>
        </p:grpSpPr>
        <p:sp>
          <p:nvSpPr>
            <p:cNvPr id="21" name="Rounded Rectangle 20"/>
            <p:cNvSpPr/>
            <p:nvPr/>
          </p:nvSpPr>
          <p:spPr>
            <a:xfrm>
              <a:off x="1" y="4752805"/>
              <a:ext cx="9143998" cy="5070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078374" y="4827038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48801" y="4823592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11050" y="4815175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88491" y="4827893"/>
              <a:ext cx="1218738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07965" y="6422729"/>
            <a:ext cx="1347226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547023" y="6422729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3555" y="1751617"/>
            <a:ext cx="91304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  <a:latin typeface="Stencil"/>
                <a:cs typeface="Stencil"/>
              </a:rPr>
              <a:t>Think ink…pair share</a:t>
            </a:r>
            <a:endParaRPr lang="en-US" sz="3200" b="1" u="sng" dirty="0" smtClean="0">
              <a:solidFill>
                <a:schemeClr val="accent4">
                  <a:lumMod val="75000"/>
                </a:schemeClr>
              </a:solidFill>
              <a:latin typeface="Stencil"/>
              <a:cs typeface="Stencil"/>
            </a:endParaRPr>
          </a:p>
          <a:p>
            <a:endParaRPr lang="en-US" sz="3200" b="1" dirty="0" smtClean="0">
              <a:solidFill>
                <a:srgbClr val="000000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000000"/>
                </a:solidFill>
              </a:rPr>
              <a:t>What </a:t>
            </a:r>
            <a:r>
              <a:rPr lang="en-US" sz="3200" b="1" dirty="0">
                <a:solidFill>
                  <a:srgbClr val="000000"/>
                </a:solidFill>
              </a:rPr>
              <a:t>about our skin helps be able to bleed, feel, and sweat? Think how that is connected to structure and function.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endParaRPr lang="en-US" sz="2800" b="1" dirty="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1906" y="4412654"/>
            <a:ext cx="2548701" cy="1696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57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3: The Skinny on Skin—Integumentary System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85834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3.3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26886"/>
            <a:ext cx="7407619" cy="98488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000" b="1" dirty="0">
                <a:solidFill>
                  <a:srgbClr val="000000"/>
                </a:solidFill>
              </a:rPr>
              <a:t>Aim: </a:t>
            </a:r>
            <a:r>
              <a:rPr lang="en-US" sz="2800" b="1" dirty="0">
                <a:solidFill>
                  <a:srgbClr val="000000"/>
                </a:solidFill>
              </a:rPr>
              <a:t>How do the skin’s accessory organs aid in the function of the integumentary system?</a:t>
            </a:r>
            <a:endParaRPr lang="en-US" sz="2800" b="1" dirty="0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6547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1" y="6339281"/>
            <a:ext cx="9143998" cy="518719"/>
            <a:chOff x="1" y="4752805"/>
            <a:chExt cx="9143998" cy="507039"/>
          </a:xfrm>
        </p:grpSpPr>
        <p:sp>
          <p:nvSpPr>
            <p:cNvPr id="21" name="Rounded Rectangle 20"/>
            <p:cNvSpPr/>
            <p:nvPr/>
          </p:nvSpPr>
          <p:spPr>
            <a:xfrm>
              <a:off x="1" y="4752805"/>
              <a:ext cx="9143998" cy="5070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078374" y="4827038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48801" y="4823592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11050" y="4815175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88491" y="4827893"/>
              <a:ext cx="1218738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07965" y="6422729"/>
            <a:ext cx="1347226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547023" y="6422729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graphicFrame>
        <p:nvGraphicFramePr>
          <p:cNvPr id="1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0152070"/>
              </p:ext>
            </p:extLst>
          </p:nvPr>
        </p:nvGraphicFramePr>
        <p:xfrm>
          <a:off x="381000" y="1600200"/>
          <a:ext cx="5721000" cy="49682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721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u="sng" dirty="0" smtClean="0">
                          <a:solidFill>
                            <a:srgbClr val="000000"/>
                          </a:solidFill>
                        </a:rPr>
                        <a:t>Structure:</a:t>
                      </a:r>
                    </a:p>
                    <a:p>
                      <a:endParaRPr lang="en-US" sz="2800" dirty="0" smtClean="0">
                        <a:solidFill>
                          <a:srgbClr val="000000"/>
                        </a:solidFill>
                      </a:endParaRPr>
                    </a:p>
                    <a:p>
                      <a:r>
                        <a:rPr lang="en-US" sz="28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pores</a:t>
                      </a:r>
                      <a:endParaRPr lang="en-US" sz="2800" b="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800" b="1" u="sng" kern="1200" dirty="0" smtClean="0">
                          <a:solidFill>
                            <a:srgbClr val="000000"/>
                          </a:solidFill>
                          <a:effectLst/>
                        </a:rPr>
                        <a:t>Made up Of</a:t>
                      </a:r>
                      <a:endParaRPr lang="en-US" sz="2800" u="sng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endParaRPr lang="en-US" sz="2800" u="sng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r>
                        <a:rPr lang="en-US" sz="2800" dirty="0" smtClean="0">
                          <a:solidFill>
                            <a:srgbClr val="475BCD"/>
                          </a:solidFill>
                          <a:effectLst/>
                        </a:rPr>
                        <a:t>Tiny</a:t>
                      </a:r>
                      <a:r>
                        <a:rPr lang="en-US" sz="2800" baseline="0" dirty="0" smtClean="0">
                          <a:solidFill>
                            <a:srgbClr val="475BCD"/>
                          </a:solidFill>
                          <a:effectLst/>
                        </a:rPr>
                        <a:t> openings on top of skin with sweat &amp; oil glands</a:t>
                      </a:r>
                      <a:endParaRPr lang="en-US" sz="2800" b="0" dirty="0">
                        <a:solidFill>
                          <a:srgbClr val="475BCD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800" b="1" u="sng" kern="1200" dirty="0" smtClean="0">
                          <a:solidFill>
                            <a:srgbClr val="000000"/>
                          </a:solidFill>
                          <a:effectLst/>
                        </a:rPr>
                        <a:t>Function</a:t>
                      </a:r>
                      <a:endParaRPr lang="en-US" sz="2800" b="1" u="sng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endParaRPr lang="en-US" sz="2800" dirty="0" smtClean="0">
                        <a:solidFill>
                          <a:srgbClr val="475BCD"/>
                        </a:solidFill>
                        <a:effectLst/>
                      </a:endParaRPr>
                    </a:p>
                    <a:p>
                      <a:r>
                        <a:rPr lang="en-US" sz="2800" dirty="0" smtClean="0">
                          <a:solidFill>
                            <a:srgbClr val="475BCD"/>
                          </a:solidFill>
                          <a:effectLst/>
                        </a:rPr>
                        <a:t>Let sweat and oil come out</a:t>
                      </a:r>
                      <a:r>
                        <a:rPr lang="en-US" sz="2800" baseline="0" dirty="0" smtClean="0">
                          <a:solidFill>
                            <a:srgbClr val="475BCD"/>
                          </a:solidFill>
                          <a:effectLst/>
                        </a:rPr>
                        <a:t> of skin</a:t>
                      </a:r>
                      <a:endParaRPr lang="en-US" sz="2800" dirty="0" smtClean="0">
                        <a:solidFill>
                          <a:srgbClr val="475BCD"/>
                        </a:solidFill>
                      </a:endParaRPr>
                    </a:p>
                    <a:p>
                      <a:endParaRPr lang="en-US" sz="2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7" name="Picture 16" descr="25_12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0" t="4149" r="10715"/>
          <a:stretch>
            <a:fillRect/>
          </a:stretch>
        </p:blipFill>
        <p:spPr bwMode="auto">
          <a:xfrm>
            <a:off x="5490308" y="1934316"/>
            <a:ext cx="3516921" cy="3634154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098556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3: The Skinny on Skin—Integumentary System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85834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3.3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26886"/>
            <a:ext cx="7407619" cy="98488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000" b="1" dirty="0">
                <a:solidFill>
                  <a:srgbClr val="000000"/>
                </a:solidFill>
              </a:rPr>
              <a:t>Aim: </a:t>
            </a:r>
            <a:r>
              <a:rPr lang="en-US" sz="2800" b="1" dirty="0">
                <a:solidFill>
                  <a:srgbClr val="000000"/>
                </a:solidFill>
              </a:rPr>
              <a:t>How do the skin’s accessory organs aid in the function of the integumentary system?</a:t>
            </a:r>
            <a:endParaRPr lang="en-US" sz="2800" b="1" dirty="0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6547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1" y="6339281"/>
            <a:ext cx="9143998" cy="518719"/>
            <a:chOff x="1" y="4752805"/>
            <a:chExt cx="9143998" cy="507039"/>
          </a:xfrm>
        </p:grpSpPr>
        <p:sp>
          <p:nvSpPr>
            <p:cNvPr id="21" name="Rounded Rectangle 20"/>
            <p:cNvSpPr/>
            <p:nvPr/>
          </p:nvSpPr>
          <p:spPr>
            <a:xfrm>
              <a:off x="1" y="4752805"/>
              <a:ext cx="9143998" cy="5070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078374" y="4827038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48801" y="4823592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11050" y="4815175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88491" y="4827893"/>
              <a:ext cx="1218738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07965" y="6422729"/>
            <a:ext cx="1347226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547023" y="6422729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pic>
        <p:nvPicPr>
          <p:cNvPr id="17" name="Picture 16" descr="25_12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0" t="4149" r="10715"/>
          <a:stretch>
            <a:fillRect/>
          </a:stretch>
        </p:blipFill>
        <p:spPr bwMode="auto">
          <a:xfrm>
            <a:off x="5490308" y="1934316"/>
            <a:ext cx="3516921" cy="3634154"/>
          </a:xfrm>
          <a:prstGeom prst="rect">
            <a:avLst/>
          </a:prstGeom>
          <a:noFill/>
          <a:extLst/>
        </p:spPr>
      </p:pic>
      <p:graphicFrame>
        <p:nvGraphicFramePr>
          <p:cNvPr id="1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2721849"/>
              </p:ext>
            </p:extLst>
          </p:nvPr>
        </p:nvGraphicFramePr>
        <p:xfrm>
          <a:off x="381000" y="1600200"/>
          <a:ext cx="7649308" cy="49682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764930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u="sng" dirty="0" smtClean="0">
                          <a:solidFill>
                            <a:schemeClr val="bg1"/>
                          </a:solidFill>
                        </a:rPr>
                        <a:t>Structure:</a:t>
                      </a:r>
                    </a:p>
                    <a:p>
                      <a:endParaRPr lang="en-US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28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Sweat gland</a:t>
                      </a:r>
                      <a:endParaRPr lang="en-US" sz="2800" b="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800" b="1" u="sng" kern="1200" dirty="0" smtClean="0">
                          <a:solidFill>
                            <a:schemeClr val="bg1"/>
                          </a:solidFill>
                          <a:effectLst/>
                        </a:rPr>
                        <a:t>Made up Of</a:t>
                      </a:r>
                      <a:endParaRPr lang="en-US" sz="2800" u="sng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endParaRPr lang="en-US" sz="2800" u="sng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r>
                        <a:rPr lang="en-US" sz="2800" dirty="0" smtClean="0">
                          <a:solidFill>
                            <a:srgbClr val="475BCD"/>
                          </a:solidFill>
                          <a:effectLst/>
                        </a:rPr>
                        <a:t>tubules</a:t>
                      </a:r>
                      <a:endParaRPr lang="en-US" sz="2800" b="0" dirty="0">
                        <a:solidFill>
                          <a:srgbClr val="475BCD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800" b="1" u="sng" kern="1200" dirty="0" smtClean="0">
                          <a:solidFill>
                            <a:schemeClr val="bg1"/>
                          </a:solidFill>
                          <a:effectLst/>
                        </a:rPr>
                        <a:t>Function</a:t>
                      </a:r>
                      <a:endParaRPr lang="en-US" sz="2800" b="1" u="sng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endParaRPr lang="en-US" sz="28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endParaRPr lang="en-US" sz="2800" dirty="0" smtClean="0">
                        <a:solidFill>
                          <a:srgbClr val="475BCD"/>
                        </a:solidFill>
                        <a:effectLst/>
                      </a:endParaRPr>
                    </a:p>
                    <a:p>
                      <a:r>
                        <a:rPr lang="en-US" sz="2800" dirty="0" smtClean="0">
                          <a:solidFill>
                            <a:srgbClr val="475BCD"/>
                          </a:solidFill>
                          <a:effectLst/>
                        </a:rPr>
                        <a:t>Cool surface of skin to decrease body temperature</a:t>
                      </a:r>
                      <a:endParaRPr lang="en-US" sz="2800" dirty="0" smtClean="0">
                        <a:solidFill>
                          <a:srgbClr val="475BCD"/>
                        </a:solidFill>
                      </a:endParaRPr>
                    </a:p>
                    <a:p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2951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3: The Skinny on Skin—Integumentary System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85834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3.3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26886"/>
            <a:ext cx="7407619" cy="98488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000" b="1" dirty="0">
                <a:solidFill>
                  <a:srgbClr val="000000"/>
                </a:solidFill>
              </a:rPr>
              <a:t>Aim: </a:t>
            </a:r>
            <a:r>
              <a:rPr lang="en-US" sz="2800" b="1" dirty="0">
                <a:solidFill>
                  <a:srgbClr val="000000"/>
                </a:solidFill>
              </a:rPr>
              <a:t>How do the skin’s accessory organs aid in the function of the integumentary system?</a:t>
            </a:r>
            <a:endParaRPr lang="en-US" sz="2800" b="1" dirty="0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6547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1" y="6339281"/>
            <a:ext cx="9143998" cy="518719"/>
            <a:chOff x="1" y="4752805"/>
            <a:chExt cx="9143998" cy="507039"/>
          </a:xfrm>
        </p:grpSpPr>
        <p:sp>
          <p:nvSpPr>
            <p:cNvPr id="21" name="Rounded Rectangle 20"/>
            <p:cNvSpPr/>
            <p:nvPr/>
          </p:nvSpPr>
          <p:spPr>
            <a:xfrm>
              <a:off x="1" y="4752805"/>
              <a:ext cx="9143998" cy="5070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078374" y="4827038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48801" y="4823592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11050" y="4815175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88491" y="4827893"/>
              <a:ext cx="1218738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07965" y="6422729"/>
            <a:ext cx="1347226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547023" y="6422729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pic>
        <p:nvPicPr>
          <p:cNvPr id="17" name="Picture 16" descr="25_12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0" t="4149" r="10715"/>
          <a:stretch>
            <a:fillRect/>
          </a:stretch>
        </p:blipFill>
        <p:spPr bwMode="auto">
          <a:xfrm>
            <a:off x="5490308" y="1934316"/>
            <a:ext cx="3516921" cy="3634154"/>
          </a:xfrm>
          <a:prstGeom prst="rect">
            <a:avLst/>
          </a:prstGeom>
          <a:noFill/>
          <a:extLst/>
        </p:spPr>
      </p:pic>
      <p:graphicFrame>
        <p:nvGraphicFramePr>
          <p:cNvPr id="1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2577033"/>
              </p:ext>
            </p:extLst>
          </p:nvPr>
        </p:nvGraphicFramePr>
        <p:xfrm>
          <a:off x="381000" y="1600200"/>
          <a:ext cx="8229600" cy="500145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u="sng" dirty="0" smtClean="0">
                          <a:solidFill>
                            <a:schemeClr val="bg1"/>
                          </a:solidFill>
                        </a:rPr>
                        <a:t>Structure:</a:t>
                      </a:r>
                    </a:p>
                    <a:p>
                      <a:endParaRPr lang="en-US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28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Oil gland</a:t>
                      </a:r>
                      <a:endParaRPr lang="en-US" sz="2800" b="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404816">
                <a:tc>
                  <a:txBody>
                    <a:bodyPr/>
                    <a:lstStyle/>
                    <a:p>
                      <a:r>
                        <a:rPr kumimoji="0" lang="en-US" sz="2800" b="1" u="sng" kern="1200" dirty="0" smtClean="0">
                          <a:solidFill>
                            <a:schemeClr val="bg1"/>
                          </a:solidFill>
                          <a:effectLst/>
                        </a:rPr>
                        <a:t>Made up Of</a:t>
                      </a:r>
                      <a:endParaRPr lang="en-US" sz="2800" u="sng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endParaRPr lang="en-US" sz="2800" u="sng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r>
                        <a:rPr lang="en-US" sz="2800" dirty="0" smtClean="0">
                          <a:solidFill>
                            <a:srgbClr val="475BCD"/>
                          </a:solidFill>
                          <a:effectLst/>
                        </a:rPr>
                        <a:t>Fats &amp; proteins</a:t>
                      </a:r>
                      <a:endParaRPr lang="en-US" sz="2800" b="0" dirty="0">
                        <a:solidFill>
                          <a:srgbClr val="475BCD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800" b="1" u="sng" kern="1200" dirty="0" smtClean="0">
                          <a:solidFill>
                            <a:schemeClr val="bg1"/>
                          </a:solidFill>
                          <a:effectLst/>
                        </a:rPr>
                        <a:t>Function</a:t>
                      </a:r>
                      <a:endParaRPr lang="en-US" sz="2800" b="1" u="sng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endParaRPr lang="en-US" sz="28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514350" indent="-514350">
                        <a:buAutoNum type="arabicParenBoth"/>
                      </a:pPr>
                      <a:r>
                        <a:rPr lang="en-US" sz="2800" dirty="0" smtClean="0">
                          <a:solidFill>
                            <a:srgbClr val="475BCD"/>
                          </a:solidFill>
                          <a:effectLst/>
                        </a:rPr>
                        <a:t>Protect body against germs</a:t>
                      </a:r>
                    </a:p>
                    <a:p>
                      <a:pPr marL="514350" indent="-514350">
                        <a:buAutoNum type="arabicParenBoth"/>
                      </a:pPr>
                      <a:r>
                        <a:rPr lang="en-US" sz="2800" dirty="0" smtClean="0">
                          <a:solidFill>
                            <a:srgbClr val="475BCD"/>
                          </a:solidFill>
                          <a:effectLst/>
                        </a:rPr>
                        <a:t>Prevent</a:t>
                      </a:r>
                      <a:r>
                        <a:rPr lang="en-US" sz="2800" baseline="0" dirty="0" smtClean="0">
                          <a:solidFill>
                            <a:srgbClr val="475BCD"/>
                          </a:solidFill>
                          <a:effectLst/>
                        </a:rPr>
                        <a:t> hair and skin from drying</a:t>
                      </a:r>
                      <a:endParaRPr lang="en-US" sz="2800" dirty="0" smtClean="0">
                        <a:solidFill>
                          <a:srgbClr val="475BCD"/>
                        </a:solidFill>
                      </a:endParaRPr>
                    </a:p>
                    <a:p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8188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3: The Skinny on Skin—Integumentary System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85834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3.3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26886"/>
            <a:ext cx="7407619" cy="98488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000" b="1" dirty="0">
                <a:solidFill>
                  <a:srgbClr val="000000"/>
                </a:solidFill>
              </a:rPr>
              <a:t>Aim: </a:t>
            </a:r>
            <a:r>
              <a:rPr lang="en-US" sz="2800" b="1" dirty="0">
                <a:solidFill>
                  <a:srgbClr val="000000"/>
                </a:solidFill>
              </a:rPr>
              <a:t>How do the skin’s accessory organs aid in the function of the integumentary system?</a:t>
            </a:r>
            <a:endParaRPr lang="en-US" sz="2800" b="1" dirty="0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6547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1" y="6339281"/>
            <a:ext cx="9143998" cy="518719"/>
            <a:chOff x="1" y="4752805"/>
            <a:chExt cx="9143998" cy="507039"/>
          </a:xfrm>
        </p:grpSpPr>
        <p:sp>
          <p:nvSpPr>
            <p:cNvPr id="21" name="Rounded Rectangle 20"/>
            <p:cNvSpPr/>
            <p:nvPr/>
          </p:nvSpPr>
          <p:spPr>
            <a:xfrm>
              <a:off x="1" y="4752805"/>
              <a:ext cx="9143998" cy="5070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078374" y="4827038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48801" y="4823592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11050" y="4815175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88491" y="4827893"/>
              <a:ext cx="1218738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07965" y="6422729"/>
            <a:ext cx="1347226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547023" y="6422729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pic>
        <p:nvPicPr>
          <p:cNvPr id="17" name="Picture 16" descr="25_12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0" t="4149" r="10715"/>
          <a:stretch>
            <a:fillRect/>
          </a:stretch>
        </p:blipFill>
        <p:spPr bwMode="auto">
          <a:xfrm>
            <a:off x="5490308" y="1758474"/>
            <a:ext cx="3516921" cy="3634154"/>
          </a:xfrm>
          <a:prstGeom prst="rect">
            <a:avLst/>
          </a:prstGeom>
          <a:noFill/>
          <a:extLst/>
        </p:spPr>
      </p:pic>
      <p:graphicFrame>
        <p:nvGraphicFramePr>
          <p:cNvPr id="1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5624771"/>
              </p:ext>
            </p:extLst>
          </p:nvPr>
        </p:nvGraphicFramePr>
        <p:xfrm>
          <a:off x="381000" y="1934316"/>
          <a:ext cx="8229600" cy="4477383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229600"/>
              </a:tblGrid>
              <a:tr h="1492461">
                <a:tc>
                  <a:txBody>
                    <a:bodyPr/>
                    <a:lstStyle/>
                    <a:p>
                      <a:r>
                        <a:rPr lang="en-US" sz="2800" u="sng" dirty="0" smtClean="0">
                          <a:solidFill>
                            <a:schemeClr val="bg1"/>
                          </a:solidFill>
                        </a:rPr>
                        <a:t>Structure:</a:t>
                      </a:r>
                    </a:p>
                    <a:p>
                      <a:endParaRPr lang="en-US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28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Erector </a:t>
                      </a:r>
                      <a:r>
                        <a:rPr lang="en-US" sz="2800" b="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pilli</a:t>
                      </a:r>
                      <a:endParaRPr lang="en-US" sz="2800" b="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492461">
                <a:tc>
                  <a:txBody>
                    <a:bodyPr/>
                    <a:lstStyle/>
                    <a:p>
                      <a:r>
                        <a:rPr kumimoji="0" lang="en-US" sz="2800" b="1" u="sng" kern="1200" dirty="0" smtClean="0">
                          <a:solidFill>
                            <a:schemeClr val="bg1"/>
                          </a:solidFill>
                          <a:effectLst/>
                        </a:rPr>
                        <a:t>Made up Of</a:t>
                      </a:r>
                      <a:endParaRPr lang="en-US" sz="2800" u="sng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endParaRPr lang="en-US" sz="2800" u="sng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r>
                        <a:rPr lang="en-US" sz="2800" dirty="0" smtClean="0">
                          <a:solidFill>
                            <a:srgbClr val="475BCD"/>
                          </a:solidFill>
                          <a:effectLst/>
                        </a:rPr>
                        <a:t>Muscles attached to hair</a:t>
                      </a:r>
                      <a:endParaRPr lang="en-US" sz="2800" b="0" dirty="0">
                        <a:solidFill>
                          <a:srgbClr val="475BCD"/>
                        </a:solidFill>
                      </a:endParaRPr>
                    </a:p>
                  </a:txBody>
                  <a:tcPr/>
                </a:tc>
              </a:tr>
              <a:tr h="1492461">
                <a:tc>
                  <a:txBody>
                    <a:bodyPr/>
                    <a:lstStyle/>
                    <a:p>
                      <a:r>
                        <a:rPr kumimoji="0" lang="en-US" sz="2800" b="1" u="sng" kern="1200" dirty="0" smtClean="0">
                          <a:solidFill>
                            <a:schemeClr val="bg1"/>
                          </a:solidFill>
                          <a:effectLst/>
                        </a:rPr>
                        <a:t>Function</a:t>
                      </a:r>
                      <a:endParaRPr lang="en-US" sz="28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r>
                        <a:rPr kumimoji="0" lang="en-US" sz="2800" kern="1200" dirty="0" smtClean="0">
                          <a:solidFill>
                            <a:srgbClr val="475BCD"/>
                          </a:solidFill>
                          <a:latin typeface="+mn-lt"/>
                          <a:ea typeface="+mn-ea"/>
                          <a:cs typeface="+mn-cs"/>
                        </a:rPr>
                        <a:t>makes the hair on a person’s arm stand up to keep them warmer</a:t>
                      </a:r>
                      <a:endParaRPr lang="en-US" sz="2800" dirty="0">
                        <a:solidFill>
                          <a:srgbClr val="475BCD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4743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5608</TotalTime>
  <Words>1259</Words>
  <Application>Microsoft Macintosh PowerPoint</Application>
  <PresentationFormat>On-screen Show (4:3)</PresentationFormat>
  <Paragraphs>291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Twilight</vt:lpstr>
      <vt:lpstr>Microsoft Word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NYCDOE Schools</dc:creator>
  <cp:lastModifiedBy>Princess Francois</cp:lastModifiedBy>
  <cp:revision>223</cp:revision>
  <dcterms:created xsi:type="dcterms:W3CDTF">2012-11-19T19:26:54Z</dcterms:created>
  <dcterms:modified xsi:type="dcterms:W3CDTF">2013-12-03T02:34:26Z</dcterms:modified>
</cp:coreProperties>
</file>