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21"/>
  </p:notesMasterIdLst>
  <p:sldIdLst>
    <p:sldId id="257" r:id="rId2"/>
    <p:sldId id="306" r:id="rId3"/>
    <p:sldId id="409" r:id="rId4"/>
    <p:sldId id="440" r:id="rId5"/>
    <p:sldId id="467" r:id="rId6"/>
    <p:sldId id="478" r:id="rId7"/>
    <p:sldId id="488" r:id="rId8"/>
    <p:sldId id="490" r:id="rId9"/>
    <p:sldId id="491" r:id="rId10"/>
    <p:sldId id="492" r:id="rId11"/>
    <p:sldId id="493" r:id="rId12"/>
    <p:sldId id="494" r:id="rId13"/>
    <p:sldId id="495" r:id="rId14"/>
    <p:sldId id="371" r:id="rId15"/>
    <p:sldId id="496" r:id="rId16"/>
    <p:sldId id="497" r:id="rId17"/>
    <p:sldId id="498" r:id="rId18"/>
    <p:sldId id="438" r:id="rId19"/>
    <p:sldId id="37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65" d="100"/>
          <a:sy n="65" d="100"/>
        </p:scale>
        <p:origin x="-175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E796-8BB9-8E40-BF38-D52FCB9B1618}" type="datetimeFigureOut">
              <a:rPr lang="en-US" smtClean="0"/>
              <a:t>11/24/13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E6601-88E3-EE42-92CE-0AEC8762A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6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11/24/13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11/24/13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11/24/13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11/24/13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11/24/13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11/24/13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11/24/13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BC95-73C3-6940-8688-C6D4C3AD3A7E}" type="datetimeFigureOut">
              <a:rPr lang="en-US" smtClean="0"/>
              <a:pPr/>
              <a:t>11/24/13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799718"/>
            <a:ext cx="7296150" cy="2615974"/>
          </a:xfrm>
        </p:spPr>
        <p:txBody>
          <a:bodyPr>
            <a:normAutofit fontScale="92500" lnSpcReduction="10000"/>
          </a:bodyPr>
          <a:lstStyle/>
          <a:p>
            <a:pPr algn="l" eaLnBrk="1" hangingPunct="1"/>
            <a:r>
              <a:rPr lang="en-US" sz="5100" b="1" u="sng" dirty="0" smtClean="0">
                <a:solidFill>
                  <a:schemeClr val="bg1"/>
                </a:solidFill>
                <a:latin typeface="Stencil"/>
                <a:ea typeface="ＭＳ Ｐゴシック" charset="-128"/>
                <a:cs typeface="Stencil"/>
              </a:rPr>
              <a:t>Objective:</a:t>
            </a:r>
          </a:p>
          <a:p>
            <a:r>
              <a:rPr lang="en-US" sz="3200" dirty="0"/>
              <a:t>I will </a:t>
            </a:r>
            <a:r>
              <a:rPr lang="en-US" sz="3200" dirty="0" smtClean="0"/>
              <a:t>describe the </a:t>
            </a:r>
            <a:r>
              <a:rPr lang="en-US" sz="3200" dirty="0" smtClean="0"/>
              <a:t>structure and function of the three layers of skin.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767799" y="565962"/>
            <a:ext cx="7407619" cy="9848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0000"/>
                </a:solidFill>
              </a:rPr>
              <a:t>Aim: </a:t>
            </a:r>
            <a:r>
              <a:rPr lang="en-US" sz="2800" b="1" dirty="0" smtClean="0">
                <a:solidFill>
                  <a:srgbClr val="000000"/>
                </a:solidFill>
              </a:rPr>
              <a:t>What are the three layers of the skin and what </a:t>
            </a:r>
            <a:r>
              <a:rPr lang="en-US" sz="2800" b="1" dirty="0" smtClean="0">
                <a:solidFill>
                  <a:srgbClr val="000000"/>
                </a:solidFill>
              </a:rPr>
              <a:t>are they</a:t>
            </a:r>
            <a:r>
              <a:rPr lang="en-US" sz="2800" b="1" dirty="0" smtClean="0">
                <a:solidFill>
                  <a:srgbClr val="000000"/>
                </a:solidFill>
              </a:rPr>
              <a:t> good for?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3: The Skinny on Skin—Integumentary System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3.2</a:t>
            </a:r>
            <a:endParaRPr lang="en-US" sz="6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30261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Do Now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QUIZ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</a:p>
          <a:p>
            <a:pPr algn="l"/>
            <a:r>
              <a:rPr lang="en-US" sz="4800" b="1" dirty="0" smtClean="0">
                <a:solidFill>
                  <a:srgbClr val="800000"/>
                </a:solidFill>
                <a:latin typeface="Corbel"/>
                <a:cs typeface="Corbel"/>
              </a:rPr>
              <a:t>(You have 10-15 minutes)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The Skinny on Skin—Integumentary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848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rgbClr val="000000"/>
                </a:solidFill>
              </a:rPr>
              <a:t>What are the three layers of the skin and what are they good for?</a:t>
            </a:r>
            <a:endParaRPr lang="en-US" sz="2800" dirty="0">
              <a:solidFill>
                <a:srgbClr val="8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29445" y="1751617"/>
            <a:ext cx="48738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u="sng" dirty="0" smtClean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 algn="ctr"/>
            <a:endParaRPr lang="en-US" sz="3200" b="1" u="sng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 algn="ctr"/>
            <a:endParaRPr lang="en-US" sz="3200" b="1" u="sng" dirty="0" smtClean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 algn="ctr"/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dermis</a:t>
            </a:r>
            <a:endParaRPr lang="en-US" sz="3000" dirty="0" smtClean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73" y="1926068"/>
            <a:ext cx="3505200" cy="37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665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The Skinny on Skin—Integumentary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What are the three layers of the skin and what are they good for?</a:t>
            </a:r>
            <a:endParaRPr lang="en-US" sz="2800" dirty="0">
              <a:solidFill>
                <a:srgbClr val="8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555" y="1751617"/>
            <a:ext cx="918976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dermis</a:t>
            </a:r>
            <a:endParaRPr lang="en-US" sz="3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905032"/>
              </p:ext>
            </p:extLst>
          </p:nvPr>
        </p:nvGraphicFramePr>
        <p:xfrm>
          <a:off x="534001" y="2518507"/>
          <a:ext cx="8229600" cy="341375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Structure:</a:t>
                      </a:r>
                    </a:p>
                    <a:p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2800" b="0" dirty="0" smtClean="0">
                          <a:solidFill>
                            <a:srgbClr val="000000"/>
                          </a:solidFill>
                        </a:rPr>
                        <a:t>Dermis</a:t>
                      </a:r>
                    </a:p>
                    <a:p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Made up of</a:t>
                      </a:r>
                    </a:p>
                    <a:p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2800" b="0" dirty="0" smtClean="0">
                          <a:solidFill>
                            <a:srgbClr val="000000"/>
                          </a:solidFill>
                        </a:rPr>
                        <a:t>Collagen &amp; elastic fibers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Function</a:t>
                      </a:r>
                    </a:p>
                    <a:p>
                      <a:pPr marL="514350" indent="-514350">
                        <a:buAutoNum type="arabicParenBoth"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Support epidermis</a:t>
                      </a: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Hold organs like blood vessels, nerves endings, hair follicles and oil and sweat glands.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Prefix/Suffix</a:t>
                      </a:r>
                    </a:p>
                    <a:p>
                      <a:endParaRPr lang="en-US" sz="2800" b="1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2800" b="0" dirty="0" smtClean="0">
                          <a:solidFill>
                            <a:srgbClr val="000000"/>
                          </a:solidFill>
                        </a:rPr>
                        <a:t>Dermis </a:t>
                      </a:r>
                      <a:r>
                        <a:rPr lang="en-US" sz="2800" b="0" smtClean="0">
                          <a:solidFill>
                            <a:srgbClr val="000000"/>
                          </a:solidFill>
                        </a:rPr>
                        <a:t>=</a:t>
                      </a:r>
                      <a:r>
                        <a:rPr lang="en-US" sz="2800" b="0" baseline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800" b="0" baseline="0" smtClean="0">
                          <a:solidFill>
                            <a:srgbClr val="000000"/>
                          </a:solidFill>
                        </a:rPr>
                        <a:t>________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347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The Skinny on Skin—Integumentary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848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rgbClr val="000000"/>
                </a:solidFill>
              </a:rPr>
              <a:t>What are the three layers of the skin and what are they good for?</a:t>
            </a:r>
            <a:endParaRPr lang="en-US" sz="2800" dirty="0">
              <a:solidFill>
                <a:srgbClr val="8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29445" y="1751617"/>
            <a:ext cx="48738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u="sng" dirty="0" smtClean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 algn="ctr"/>
            <a:endParaRPr lang="en-US" sz="3200" b="1" u="sng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 algn="ctr"/>
            <a:endParaRPr lang="en-US" sz="3200" b="1" u="sng" dirty="0" smtClean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 algn="ctr"/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Hypodermis</a:t>
            </a:r>
          </a:p>
          <a:p>
            <a:pPr algn="ctr"/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(Subcutaneous layer)</a:t>
            </a:r>
            <a:endParaRPr lang="en-US" sz="3000" dirty="0" smtClean="0">
              <a:solidFill>
                <a:schemeClr val="bg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63" y="2180981"/>
            <a:ext cx="3270738" cy="349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192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The Skinny on Skin—Integumentary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848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rgbClr val="000000"/>
                </a:solidFill>
              </a:rPr>
              <a:t>What are the three layers of the skin and what are they good for?</a:t>
            </a:r>
            <a:endParaRPr lang="en-US" sz="2800" dirty="0">
              <a:solidFill>
                <a:srgbClr val="8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555" y="1751617"/>
            <a:ext cx="918976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hypodermis</a:t>
            </a:r>
            <a:endParaRPr lang="en-US" sz="3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9744222"/>
              </p:ext>
            </p:extLst>
          </p:nvPr>
        </p:nvGraphicFramePr>
        <p:xfrm>
          <a:off x="534001" y="2338793"/>
          <a:ext cx="8229600" cy="384047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Structure:</a:t>
                      </a:r>
                    </a:p>
                    <a:p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2800" b="0" dirty="0" smtClean="0">
                          <a:solidFill>
                            <a:srgbClr val="000000"/>
                          </a:solidFill>
                        </a:rPr>
                        <a:t>Hypodermis (subcutaneous layer)</a:t>
                      </a:r>
                    </a:p>
                    <a:p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Made up of</a:t>
                      </a:r>
                    </a:p>
                    <a:p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2800" b="0" dirty="0" smtClean="0">
                          <a:solidFill>
                            <a:srgbClr val="000000"/>
                          </a:solidFill>
                        </a:rPr>
                        <a:t>Adipose (fat) tissue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Function</a:t>
                      </a:r>
                    </a:p>
                    <a:p>
                      <a:endParaRPr lang="en-US" sz="2800" b="1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2800" b="0" dirty="0" smtClean="0">
                          <a:solidFill>
                            <a:srgbClr val="000000"/>
                          </a:solidFill>
                        </a:rPr>
                        <a:t>Stores fat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Prefix/Suffix</a:t>
                      </a:r>
                    </a:p>
                    <a:p>
                      <a:endParaRPr lang="en-US" sz="2000" b="1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Hypo = 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 ___________</a:t>
                      </a:r>
                      <a:endParaRPr lang="en-US" sz="2000" b="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sub =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</a:rPr>
                        <a:t> _____________</a:t>
                      </a:r>
                      <a:endParaRPr lang="en-US" sz="2000" b="0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</a:rPr>
                        <a:t>Cutaneous = of the skin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064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 Work period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600" dirty="0">
                <a:solidFill>
                  <a:srgbClr val="000000"/>
                </a:solidFill>
              </a:rPr>
              <a:t>The functions of the skin include all of these except </a:t>
            </a:r>
            <a:r>
              <a:rPr lang="en-US" sz="3600" dirty="0" smtClean="0">
                <a:solidFill>
                  <a:srgbClr val="000000"/>
                </a:solidFill>
              </a:rPr>
              <a:t>_____________</a:t>
            </a:r>
            <a:r>
              <a:rPr lang="en-US" sz="3600" dirty="0">
                <a:solidFill>
                  <a:srgbClr val="000000"/>
                </a:solidFill>
              </a:rPr>
              <a:t>.</a:t>
            </a:r>
          </a:p>
          <a:p>
            <a:pPr marL="742950" indent="-742950" algn="l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3600" dirty="0">
                <a:solidFill>
                  <a:srgbClr val="000000"/>
                </a:solidFill>
              </a:rPr>
              <a:t>taking in </a:t>
            </a:r>
            <a:r>
              <a:rPr lang="en-US" sz="3600" dirty="0" smtClean="0">
                <a:solidFill>
                  <a:srgbClr val="000000"/>
                </a:solidFill>
              </a:rPr>
              <a:t>nutrients</a:t>
            </a:r>
            <a:endParaRPr lang="en-US" sz="3600" dirty="0">
              <a:solidFill>
                <a:srgbClr val="000000"/>
              </a:solidFill>
            </a:endParaRPr>
          </a:p>
          <a:p>
            <a:pPr marL="742950" indent="-742950" algn="l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3600" dirty="0">
                <a:solidFill>
                  <a:srgbClr val="000000"/>
                </a:solidFill>
              </a:rPr>
              <a:t>preventing the entry of </a:t>
            </a:r>
            <a:r>
              <a:rPr lang="en-US" sz="3600" dirty="0" smtClean="0">
                <a:solidFill>
                  <a:srgbClr val="000000"/>
                </a:solidFill>
              </a:rPr>
              <a:t>microorganisms</a:t>
            </a:r>
            <a:endParaRPr lang="en-US" sz="3600" dirty="0">
              <a:solidFill>
                <a:srgbClr val="000000"/>
              </a:solidFill>
            </a:endParaRPr>
          </a:p>
          <a:p>
            <a:pPr marL="742950" indent="-742950" algn="l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3600" dirty="0">
                <a:solidFill>
                  <a:srgbClr val="000000"/>
                </a:solidFill>
              </a:rPr>
              <a:t>Slowing down water </a:t>
            </a:r>
            <a:r>
              <a:rPr lang="en-US" sz="3600" dirty="0" smtClean="0">
                <a:solidFill>
                  <a:srgbClr val="000000"/>
                </a:solidFill>
              </a:rPr>
              <a:t>loss</a:t>
            </a:r>
            <a:endParaRPr lang="en-US" sz="3600" dirty="0">
              <a:solidFill>
                <a:srgbClr val="000000"/>
              </a:solidFill>
            </a:endParaRPr>
          </a:p>
          <a:p>
            <a:pPr marL="742950" indent="-742950" algn="l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3600" dirty="0">
                <a:solidFill>
                  <a:srgbClr val="000000"/>
                </a:solidFill>
              </a:rPr>
              <a:t>regulating body temperature</a:t>
            </a:r>
          </a:p>
          <a:p>
            <a:r>
              <a:rPr lang="en-US" sz="3600" dirty="0"/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The Skinny on Skin—Integumentary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9848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rgbClr val="000000"/>
                </a:solidFill>
              </a:rPr>
              <a:t>What are the three layers of the skin and what are they good for?</a:t>
            </a:r>
            <a:endParaRPr lang="en-US" sz="2800" dirty="0">
              <a:solidFill>
                <a:srgbClr val="8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55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 fontScale="62500" lnSpcReduction="20000"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 Work period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600" dirty="0">
                <a:solidFill>
                  <a:srgbClr val="000000"/>
                </a:solidFill>
              </a:rPr>
              <a:t>Adipose tissue is most abundant in the ________________ layer under the skin.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600" dirty="0">
                <a:solidFill>
                  <a:srgbClr val="000000"/>
                </a:solidFill>
              </a:rPr>
              <a:t>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000000"/>
                </a:solidFill>
              </a:rPr>
              <a:t>A)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smtClean="0">
                <a:solidFill>
                  <a:srgbClr val="000000"/>
                </a:solidFill>
              </a:rPr>
              <a:t> epidermal</a:t>
            </a:r>
            <a:endParaRPr lang="en-US" sz="3600" dirty="0">
              <a:solidFill>
                <a:srgbClr val="000000"/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600" dirty="0">
                <a:solidFill>
                  <a:srgbClr val="000000"/>
                </a:solidFill>
              </a:rPr>
              <a:t>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000000"/>
                </a:solidFill>
              </a:rPr>
              <a:t>B)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smtClean="0">
                <a:solidFill>
                  <a:srgbClr val="000000"/>
                </a:solidFill>
              </a:rPr>
              <a:t>dermal</a:t>
            </a:r>
            <a:endParaRPr lang="en-US" sz="3600" dirty="0">
              <a:solidFill>
                <a:srgbClr val="000000"/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600" dirty="0">
                <a:solidFill>
                  <a:srgbClr val="000000"/>
                </a:solidFill>
              </a:rPr>
              <a:t>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000000"/>
                </a:solidFill>
              </a:rPr>
              <a:t>C)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smtClean="0">
                <a:solidFill>
                  <a:srgbClr val="000000"/>
                </a:solidFill>
              </a:rPr>
              <a:t> subcutaneous</a:t>
            </a:r>
            <a:endParaRPr lang="en-US" sz="3600" dirty="0">
              <a:solidFill>
                <a:srgbClr val="000000"/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600" dirty="0">
                <a:solidFill>
                  <a:srgbClr val="000000"/>
                </a:solidFill>
              </a:rPr>
              <a:t>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000000"/>
                </a:solidFill>
              </a:rPr>
              <a:t>D)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smtClean="0">
                <a:solidFill>
                  <a:srgbClr val="000000"/>
                </a:solidFill>
              </a:rPr>
              <a:t> transdermal</a:t>
            </a:r>
            <a:endParaRPr lang="en-US" sz="3600" dirty="0">
              <a:solidFill>
                <a:srgbClr val="000000"/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600" dirty="0">
                <a:solidFill>
                  <a:srgbClr val="000000"/>
                </a:solidFill>
              </a:rPr>
              <a:t> </a:t>
            </a:r>
            <a:r>
              <a:rPr lang="en-US" sz="3600" dirty="0"/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The Skinny on Skin—Integumentary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What are the three layers of the skin and what are they good for?</a:t>
            </a:r>
            <a:endParaRPr lang="en-US" sz="2800" dirty="0">
              <a:solidFill>
                <a:srgbClr val="8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59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 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summary: Lines of learning (LOL)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dirty="0">
                <a:solidFill>
                  <a:srgbClr val="000000"/>
                </a:solidFill>
              </a:rPr>
              <a:t>In a well-written paragraph compare and contrast the three major layers of the skin, noting at least two similarities and two differences.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>
                <a:solidFill>
                  <a:srgbClr val="000000"/>
                </a:solidFill>
              </a:rPr>
              <a:t> </a:t>
            </a:r>
            <a:r>
              <a:rPr lang="en-US" sz="3600" dirty="0"/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The Skinny on Skin—Integumentary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9848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rgbClr val="000000"/>
                </a:solidFill>
              </a:rPr>
              <a:t>What are the three layers of the skin and what are they good for?</a:t>
            </a:r>
            <a:endParaRPr lang="en-US" sz="2800" dirty="0">
              <a:solidFill>
                <a:srgbClr val="8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540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 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work period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dirty="0" smtClean="0">
                <a:solidFill>
                  <a:srgbClr val="000000"/>
                </a:solidFill>
              </a:rPr>
              <a:t>Finish page 6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36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dirty="0" smtClean="0">
                <a:solidFill>
                  <a:srgbClr val="000000"/>
                </a:solidFill>
              </a:rPr>
              <a:t>Read pages 7-9 about how </a:t>
            </a:r>
            <a:r>
              <a:rPr lang="en-US" sz="3600" dirty="0" err="1" smtClean="0">
                <a:solidFill>
                  <a:srgbClr val="000000"/>
                </a:solidFill>
              </a:rPr>
              <a:t>tatoos</a:t>
            </a:r>
            <a:r>
              <a:rPr lang="en-US" sz="3600" dirty="0" smtClean="0">
                <a:solidFill>
                  <a:srgbClr val="000000"/>
                </a:solidFill>
              </a:rPr>
              <a:t> work. You must make text annotations! Complete questions on page 10.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The Skinny on Skin—Integumentary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What are the three layers of the skin and what are they good for?</a:t>
            </a:r>
            <a:endParaRPr lang="en-US" sz="2800" dirty="0">
              <a:solidFill>
                <a:srgbClr val="8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509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HOMEWORK:</a:t>
            </a: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Finish pages for </a:t>
            </a:r>
            <a:r>
              <a:rPr lang="en-US" sz="4000" b="1" dirty="0" smtClean="0">
                <a:solidFill>
                  <a:srgbClr val="000000"/>
                </a:solidFill>
              </a:rPr>
              <a:t>3.2 </a:t>
            </a:r>
            <a:r>
              <a:rPr lang="en-US" sz="4000" b="1" dirty="0" smtClean="0">
                <a:solidFill>
                  <a:srgbClr val="000000"/>
                </a:solidFill>
              </a:rPr>
              <a:t>for homework</a:t>
            </a:r>
          </a:p>
          <a:p>
            <a:pPr>
              <a:lnSpc>
                <a:spcPct val="100000"/>
              </a:lnSpc>
            </a:pPr>
            <a:endParaRPr lang="en-US" sz="3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The Skinny on Skin—Integumentary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9848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rgbClr val="000000"/>
                </a:solidFill>
              </a:rPr>
              <a:t>What are the three layers of the skin and what are they good for?</a:t>
            </a:r>
            <a:endParaRPr lang="en-US" sz="2800" dirty="0">
              <a:solidFill>
                <a:srgbClr val="8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9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u="sng" dirty="0">
                <a:solidFill>
                  <a:schemeClr val="accent4">
                    <a:lumMod val="75000"/>
                  </a:schemeClr>
                </a:solidFill>
                <a:latin typeface="Stencil"/>
                <a:ea typeface="ＭＳ Ｐゴシック" charset="-128"/>
                <a:cs typeface="Stencil"/>
              </a:rPr>
              <a:t>Exit Slip</a:t>
            </a:r>
            <a:endParaRPr lang="en-US" sz="4000" b="1" i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>
              <a:lnSpc>
                <a:spcPct val="100000"/>
              </a:lnSpc>
            </a:pPr>
            <a:r>
              <a:rPr lang="en-US" sz="3000" b="1" i="1" dirty="0" smtClean="0">
                <a:solidFill>
                  <a:srgbClr val="FF0000"/>
                </a:solidFill>
              </a:rPr>
              <a:t>Make sure you get your trackers checked!</a:t>
            </a:r>
          </a:p>
          <a:p>
            <a:pPr>
              <a:lnSpc>
                <a:spcPct val="100000"/>
              </a:lnSpc>
            </a:pPr>
            <a:endParaRPr lang="en-US" sz="4000" b="1" i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The Skinny on Skin—Integumentary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4448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What are the three layers of the skin and what are they good for?</a:t>
            </a:r>
            <a:endParaRPr lang="en-US" sz="2800" dirty="0">
              <a:solidFill>
                <a:srgbClr val="8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19320" y="6428713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Work Period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410986"/>
              </p:ext>
            </p:extLst>
          </p:nvPr>
        </p:nvGraphicFramePr>
        <p:xfrm>
          <a:off x="976549" y="3228723"/>
          <a:ext cx="7188200" cy="2789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Document" r:id="rId3" imgW="7188200" imgH="3175000" progId="Word.Document.12">
                  <p:embed/>
                </p:oleObj>
              </mc:Choice>
              <mc:Fallback>
                <p:oleObj name="Document" r:id="rId3" imgW="7188200" imgH="3175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6549" y="3228723"/>
                        <a:ext cx="7188200" cy="2789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6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3917461" cy="4995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Real-world connection</a:t>
            </a:r>
          </a:p>
          <a:p>
            <a:r>
              <a:rPr lang="en-US" sz="4000" b="1" dirty="0" err="1" smtClean="0">
                <a:solidFill>
                  <a:srgbClr val="FF0000"/>
                </a:solidFill>
              </a:rPr>
              <a:t>tatoos</a:t>
            </a:r>
            <a:endParaRPr lang="en-US" sz="4000" b="1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Vocabulary</a:t>
            </a:r>
          </a:p>
          <a:p>
            <a:r>
              <a:rPr lang="en-US" sz="3500" b="1" dirty="0" smtClean="0">
                <a:solidFill>
                  <a:srgbClr val="FF0000"/>
                </a:solidFill>
              </a:rPr>
              <a:t>Epidermis, dermis, hypodermis, subcutaneous layer</a:t>
            </a:r>
            <a:endParaRPr lang="en-US" sz="35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The Skinny on Skin—Integumentary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What are the three layers of the skin and what are they good for?</a:t>
            </a:r>
            <a:endParaRPr lang="en-US" sz="2800" dirty="0">
              <a:solidFill>
                <a:srgbClr val="8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700" y="2439394"/>
            <a:ext cx="25654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9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862400"/>
            <a:ext cx="7238999" cy="499560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Announcements</a:t>
            </a:r>
          </a:p>
          <a:p>
            <a:pPr algn="l"/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Thanksgiving Break Project—Due Friday 12/6/13</a:t>
            </a: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: </a:t>
            </a:r>
            <a:r>
              <a:rPr lang="en-US" sz="4000" dirty="0">
                <a:solidFill>
                  <a:schemeClr val="bg1"/>
                </a:solidFill>
              </a:rPr>
              <a:t>Create/Make up your own patient file based on accurate information from an abnormal/weird disease.</a:t>
            </a:r>
          </a:p>
          <a:p>
            <a:pPr algn="l"/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The Skinny on Skin—Integumentary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848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rgbClr val="000000"/>
                </a:solidFill>
              </a:rPr>
              <a:t>What are the three layers of the skin and what are they good for?</a:t>
            </a:r>
            <a:endParaRPr lang="en-US" sz="2800" dirty="0">
              <a:solidFill>
                <a:srgbClr val="8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200" y="1733328"/>
            <a:ext cx="1828800" cy="5083885"/>
            <a:chOff x="76200" y="293448"/>
            <a:chExt cx="1828800" cy="4969413"/>
          </a:xfrm>
        </p:grpSpPr>
        <p:sp>
          <p:nvSpPr>
            <p:cNvPr id="19" name="Rounded Rectangle 1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82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The Skinny on Skin—Integumentary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848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rgbClr val="000000"/>
                </a:solidFill>
              </a:rPr>
              <a:t>What are the three layers of the skin and what are they good for?</a:t>
            </a:r>
            <a:endParaRPr lang="en-US" sz="2800" dirty="0">
              <a:solidFill>
                <a:srgbClr val="8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073769" y="1751617"/>
            <a:ext cx="5070229" cy="5878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475BCD"/>
                </a:solidFill>
                <a:latin typeface="Stencil"/>
                <a:cs typeface="Stencil"/>
              </a:rPr>
              <a:t>Think ink…</a:t>
            </a:r>
          </a:p>
          <a:p>
            <a:pPr algn="ctr"/>
            <a:r>
              <a:rPr lang="en-US" sz="4400" dirty="0" smtClean="0">
                <a:solidFill>
                  <a:srgbClr val="475BCD"/>
                </a:solidFill>
                <a:latin typeface="Stencil"/>
                <a:cs typeface="Stencil"/>
              </a:rPr>
              <a:t>Pair share</a:t>
            </a:r>
            <a:endParaRPr lang="en-US" sz="4400" dirty="0" smtClean="0">
              <a:solidFill>
                <a:srgbClr val="000000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Why is it that when you get a small scratch, you do not bleed, but when you get a deep scratch, you bleed? </a:t>
            </a:r>
            <a:endParaRPr lang="en-US" sz="3600" dirty="0" smtClean="0">
              <a:solidFill>
                <a:schemeClr val="bg1"/>
              </a:solidFill>
              <a:latin typeface="Stencil"/>
              <a:cs typeface="Stencil"/>
            </a:endParaRPr>
          </a:p>
          <a:p>
            <a:pPr algn="ctr"/>
            <a:endParaRPr lang="en-US" sz="3600" dirty="0" smtClean="0">
              <a:solidFill>
                <a:schemeClr val="bg1"/>
              </a:solidFill>
              <a:latin typeface="Stencil"/>
              <a:cs typeface="Stencil"/>
            </a:endParaRPr>
          </a:p>
          <a:p>
            <a:pPr algn="ctr"/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endParaRPr lang="en-US" sz="3600" dirty="0" smtClean="0">
              <a:solidFill>
                <a:schemeClr val="bg1"/>
              </a:solidFill>
              <a:latin typeface="Stencil"/>
              <a:cs typeface="Stenci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69" y="3006969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24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The Skinny on Skin—Integumentary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848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rgbClr val="000000"/>
                </a:solidFill>
              </a:rPr>
              <a:t>What are the three layers of the skin and what are they good for?</a:t>
            </a:r>
            <a:endParaRPr lang="en-US" sz="2800" dirty="0">
              <a:solidFill>
                <a:srgbClr val="8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555" y="1751617"/>
            <a:ext cx="913044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Parts of the skin</a:t>
            </a:r>
            <a:endParaRPr lang="en-US" sz="3200" b="1" u="sng" dirty="0" smtClean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endParaRPr lang="en-US" sz="3200" dirty="0" smtClean="0"/>
          </a:p>
          <a:p>
            <a:r>
              <a:rPr lang="en-US" sz="2800" b="1" u="sng" dirty="0">
                <a:solidFill>
                  <a:srgbClr val="000000"/>
                </a:solidFill>
              </a:rPr>
              <a:t>The skin is made of three layers: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681417"/>
                </a:solidFill>
              </a:rPr>
              <a:t>Epidermis</a:t>
            </a:r>
          </a:p>
          <a:p>
            <a:pPr marL="731520" lvl="1" indent="-457200">
              <a:buAutoNum type="alphaLcPeriod"/>
            </a:pPr>
            <a:r>
              <a:rPr lang="en-US" sz="2300" b="1" dirty="0">
                <a:solidFill>
                  <a:srgbClr val="681417"/>
                </a:solidFill>
              </a:rPr>
              <a:t>Upper epidermis</a:t>
            </a:r>
          </a:p>
          <a:p>
            <a:pPr marL="731520" lvl="1" indent="-457200">
              <a:buAutoNum type="alphaLcPeriod"/>
            </a:pPr>
            <a:r>
              <a:rPr lang="en-US" sz="2300" b="1" dirty="0">
                <a:solidFill>
                  <a:srgbClr val="681417"/>
                </a:solidFill>
              </a:rPr>
              <a:t>Lower epidermis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681417"/>
                </a:solidFill>
              </a:rPr>
              <a:t>Dermis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681417"/>
                </a:solidFill>
              </a:rPr>
              <a:t>Hypodermis (subcutaneous layer)</a:t>
            </a:r>
            <a:endParaRPr lang="en-US" sz="2800" b="1" dirty="0">
              <a:solidFill>
                <a:srgbClr val="681417"/>
              </a:solidFill>
            </a:endParaRPr>
          </a:p>
        </p:txBody>
      </p:sp>
      <p:pic>
        <p:nvPicPr>
          <p:cNvPr id="18" name="Picture 17" descr="skin325"/>
          <p:cNvPicPr/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619" y="3011560"/>
            <a:ext cx="2905229" cy="2085340"/>
          </a:xfrm>
          <a:prstGeom prst="rect">
            <a:avLst/>
          </a:prstGeom>
          <a:noFill/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30905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The Skinny on Skin—Integumentary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What are the three layers of the skin and what are they good for?</a:t>
            </a:r>
            <a:endParaRPr lang="en-US" sz="2800" dirty="0">
              <a:solidFill>
                <a:srgbClr val="8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29445" y="1751617"/>
            <a:ext cx="48738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u="sng" dirty="0" smtClean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 algn="ctr"/>
            <a:endParaRPr lang="en-US" sz="3200" b="1" u="sng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 algn="ctr"/>
            <a:endParaRPr lang="en-US" sz="3200" b="1" u="sng" dirty="0" smtClean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 algn="ctr"/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epidermis</a:t>
            </a:r>
            <a:endParaRPr lang="en-US" sz="3000" dirty="0" smtClean="0">
              <a:solidFill>
                <a:schemeClr val="bg1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13" y="1950714"/>
            <a:ext cx="3852033" cy="412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556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The Skinny on Skin—Integumentary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848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rgbClr val="000000"/>
                </a:solidFill>
              </a:rPr>
              <a:t>What are the three layers of the skin and what are they good for?</a:t>
            </a:r>
            <a:endParaRPr lang="en-US" sz="2800" dirty="0">
              <a:solidFill>
                <a:srgbClr val="8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555" y="1751617"/>
            <a:ext cx="918976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epidermis</a:t>
            </a:r>
            <a:endParaRPr lang="en-US" sz="3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3673380"/>
              </p:ext>
            </p:extLst>
          </p:nvPr>
        </p:nvGraphicFramePr>
        <p:xfrm>
          <a:off x="534001" y="2557585"/>
          <a:ext cx="8229600" cy="359663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Structure:</a:t>
                      </a:r>
                    </a:p>
                    <a:p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2800" b="0" dirty="0" smtClean="0">
                          <a:solidFill>
                            <a:srgbClr val="000000"/>
                          </a:solidFill>
                        </a:rPr>
                        <a:t>Epidermis</a:t>
                      </a:r>
                    </a:p>
                    <a:p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Made up of</a:t>
                      </a:r>
                    </a:p>
                    <a:p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2800" b="0" dirty="0" smtClean="0">
                          <a:solidFill>
                            <a:srgbClr val="000000"/>
                          </a:solidFill>
                        </a:rPr>
                        <a:t>Living cells &amp; dead cells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Function</a:t>
                      </a:r>
                    </a:p>
                    <a:p>
                      <a:endParaRPr lang="en-US" sz="2800" b="1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2800" b="0" dirty="0" smtClean="0">
                          <a:solidFill>
                            <a:srgbClr val="000000"/>
                          </a:solidFill>
                        </a:rPr>
                        <a:t>Protect</a:t>
                      </a:r>
                      <a:r>
                        <a:rPr lang="en-US" sz="2800" b="0" baseline="0" dirty="0" smtClean="0">
                          <a:solidFill>
                            <a:srgbClr val="000000"/>
                          </a:solidFill>
                        </a:rPr>
                        <a:t> tissue and organs underneath from damage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Prefix/Suffix</a:t>
                      </a:r>
                    </a:p>
                    <a:p>
                      <a:endParaRPr lang="en-US" sz="2800" b="1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</a:rPr>
                        <a:t>Epi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</a:rPr>
                        <a:t>____________</a:t>
                      </a:r>
                      <a:endParaRPr lang="en-US" sz="2800" b="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2800" b="0" dirty="0" smtClean="0">
                          <a:solidFill>
                            <a:srgbClr val="000000"/>
                          </a:solidFill>
                        </a:rPr>
                        <a:t>Dermis =</a:t>
                      </a:r>
                      <a:r>
                        <a:rPr lang="en-US" sz="2800" b="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800" b="0" baseline="0" dirty="0" smtClean="0">
                          <a:solidFill>
                            <a:srgbClr val="000000"/>
                          </a:solidFill>
                        </a:rPr>
                        <a:t>_________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405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The Skinny on Skin—Integumentary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848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rgbClr val="000000"/>
                </a:solidFill>
              </a:rPr>
              <a:t>What are the three layers of the skin and what are they good for?</a:t>
            </a:r>
            <a:endParaRPr lang="en-US" sz="2800" dirty="0">
              <a:solidFill>
                <a:srgbClr val="8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555" y="1751617"/>
            <a:ext cx="918976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Upper epidermis</a:t>
            </a:r>
            <a:endParaRPr lang="en-US" sz="3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165383"/>
              </p:ext>
            </p:extLst>
          </p:nvPr>
        </p:nvGraphicFramePr>
        <p:xfrm>
          <a:off x="381000" y="2358332"/>
          <a:ext cx="8229600" cy="378527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14800"/>
                <a:gridCol w="4114800"/>
              </a:tblGrid>
              <a:tr h="134747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Structure:</a:t>
                      </a:r>
                    </a:p>
                    <a:p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2800" b="0" dirty="0" smtClean="0">
                          <a:solidFill>
                            <a:srgbClr val="000000"/>
                          </a:solidFill>
                        </a:rPr>
                        <a:t>Upper Epidermis</a:t>
                      </a:r>
                    </a:p>
                    <a:p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Made up of</a:t>
                      </a:r>
                    </a:p>
                    <a:p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2800" b="0" dirty="0" smtClean="0">
                          <a:solidFill>
                            <a:srgbClr val="000000"/>
                          </a:solidFill>
                        </a:rPr>
                        <a:t>Dead</a:t>
                      </a:r>
                      <a:r>
                        <a:rPr lang="en-US" sz="2800" b="0" baseline="0" dirty="0" smtClean="0">
                          <a:solidFill>
                            <a:srgbClr val="000000"/>
                          </a:solidFill>
                        </a:rPr>
                        <a:t> flattened skin cells; keratin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98695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Function</a:t>
                      </a:r>
                    </a:p>
                    <a:p>
                      <a:endParaRPr lang="en-US" sz="20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lvl="0"/>
                      <a:r>
                        <a:rPr kumimoji="0"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protects the living cells underneath from bacteria, heat and chemicals.</a:t>
                      </a:r>
                      <a:endParaRPr kumimoji="0" lang="en-US" sz="2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Prefix/Suffix</a:t>
                      </a:r>
                    </a:p>
                    <a:p>
                      <a:endParaRPr lang="en-US" sz="2000" b="1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2000" b="0" dirty="0" err="1" smtClean="0">
                          <a:solidFill>
                            <a:srgbClr val="000000"/>
                          </a:solidFill>
                        </a:rPr>
                        <a:t>Epi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 = outer</a:t>
                      </a:r>
                    </a:p>
                    <a:p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Dermis =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</a:rPr>
                        <a:t> skin</a:t>
                      </a:r>
                    </a:p>
                    <a:p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</a:rPr>
                        <a:t>(Upper epidermis = outer outer skin)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975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The Skinny on Skin—Integumentary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848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rgbClr val="000000"/>
                </a:solidFill>
              </a:rPr>
              <a:t>What are the three layers of the skin and what are they good for?</a:t>
            </a:r>
            <a:endParaRPr lang="en-US" sz="2800" dirty="0">
              <a:solidFill>
                <a:srgbClr val="8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555" y="1751617"/>
            <a:ext cx="918976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lower epidermis</a:t>
            </a:r>
            <a:endParaRPr lang="en-US" sz="3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5455630"/>
              </p:ext>
            </p:extLst>
          </p:nvPr>
        </p:nvGraphicFramePr>
        <p:xfrm>
          <a:off x="416773" y="2479431"/>
          <a:ext cx="8229600" cy="341375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Structure:</a:t>
                      </a:r>
                    </a:p>
                    <a:p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2800" b="0" dirty="0" smtClean="0">
                          <a:solidFill>
                            <a:srgbClr val="000000"/>
                          </a:solidFill>
                        </a:rPr>
                        <a:t>Lower Epidermis</a:t>
                      </a:r>
                    </a:p>
                    <a:p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Made up of</a:t>
                      </a:r>
                    </a:p>
                    <a:p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2800" b="0" dirty="0" smtClean="0">
                          <a:solidFill>
                            <a:srgbClr val="000000"/>
                          </a:solidFill>
                        </a:rPr>
                        <a:t>Living cells; melanin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Function</a:t>
                      </a:r>
                    </a:p>
                    <a:p>
                      <a:endParaRPr lang="en-US" sz="20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514350" indent="-514350">
                        <a:buAutoNum type="arabicParenBoth"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To replace the dead cells in upper epidermis</a:t>
                      </a:r>
                    </a:p>
                    <a:p>
                      <a:pPr marL="514350" indent="-514350">
                        <a:buAutoNum type="arabicParenBoth"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Protect skin from sun damage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Prefix/Suffix</a:t>
                      </a:r>
                    </a:p>
                    <a:p>
                      <a:endParaRPr lang="en-US" sz="2000" b="1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2000" b="0" dirty="0" err="1" smtClean="0">
                          <a:solidFill>
                            <a:srgbClr val="000000"/>
                          </a:solidFill>
                        </a:rPr>
                        <a:t>Epi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 = outer</a:t>
                      </a:r>
                    </a:p>
                    <a:p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Dermis =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</a:rPr>
                        <a:t> skin</a:t>
                      </a:r>
                    </a:p>
                    <a:p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</a:rPr>
                        <a:t>(Lower epidermis = lower outer skin)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610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5035</TotalTime>
  <Words>1193</Words>
  <Application>Microsoft Macintosh PowerPoint</Application>
  <PresentationFormat>On-screen Show (4:3)</PresentationFormat>
  <Paragraphs>321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Twilight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NYCDOE Schools</dc:creator>
  <cp:lastModifiedBy>Princess Francois</cp:lastModifiedBy>
  <cp:revision>215</cp:revision>
  <dcterms:created xsi:type="dcterms:W3CDTF">2012-11-19T19:26:54Z</dcterms:created>
  <dcterms:modified xsi:type="dcterms:W3CDTF">2013-11-25T02:54:53Z</dcterms:modified>
</cp:coreProperties>
</file>