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15"/>
  </p:notesMasterIdLst>
  <p:sldIdLst>
    <p:sldId id="257" r:id="rId2"/>
    <p:sldId id="306" r:id="rId3"/>
    <p:sldId id="409" r:id="rId4"/>
    <p:sldId id="440" r:id="rId5"/>
    <p:sldId id="467" r:id="rId6"/>
    <p:sldId id="478" r:id="rId7"/>
    <p:sldId id="479" r:id="rId8"/>
    <p:sldId id="485" r:id="rId9"/>
    <p:sldId id="486" r:id="rId10"/>
    <p:sldId id="487" r:id="rId11"/>
    <p:sldId id="371" r:id="rId12"/>
    <p:sldId id="438" r:id="rId13"/>
    <p:sldId id="3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14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sz="3200" dirty="0"/>
              <a:t>I will </a:t>
            </a:r>
            <a:r>
              <a:rPr lang="en-US" sz="3200" dirty="0" smtClean="0"/>
              <a:t>describe the four functions of the integumentary system.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9848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00"/>
                </a:solidFill>
              </a:rPr>
              <a:t>Aim: </a:t>
            </a:r>
            <a:r>
              <a:rPr lang="en-US" sz="2800" b="1" dirty="0" smtClean="0">
                <a:solidFill>
                  <a:srgbClr val="000000"/>
                </a:solidFill>
              </a:rPr>
              <a:t>How do our skin’s functions 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3: The Skinny on Skin—Integumentary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QUIZ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(You have 10-15 minutes)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580890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Functions of the skin: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4</a:t>
            </a:r>
            <a:r>
              <a:rPr lang="en-US" sz="3200" dirty="0" smtClean="0">
                <a:solidFill>
                  <a:schemeClr val="bg1"/>
                </a:solidFill>
              </a:rPr>
              <a:t>. Sensory Reception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(sensitivity) The skin contains numerous nerve endings that detect stimuli related to temperature, touch, pressure, and pain. </a:t>
            </a:r>
          </a:p>
          <a:p>
            <a:pPr algn="ctr"/>
            <a:endParaRPr lang="en-US" sz="3000" dirty="0" smtClean="0">
              <a:solidFill>
                <a:schemeClr val="bg1"/>
              </a:solidFill>
            </a:endParaRPr>
          </a:p>
          <a:p>
            <a:pPr lvl="0"/>
            <a:endParaRPr lang="en-US" sz="3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693" y="3103684"/>
            <a:ext cx="31750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2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 Work period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r>
              <a:rPr lang="en-US" sz="3600" b="1" dirty="0" smtClean="0">
                <a:solidFill>
                  <a:srgbClr val="000000"/>
                </a:solidFill>
              </a:rPr>
              <a:t>You will go upstairs in the lab 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to complete lab activity on page 3 </a:t>
            </a:r>
            <a:endParaRPr lang="en-US" sz="36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HOMEWORK:</a:t>
            </a:r>
          </a:p>
          <a:p>
            <a:pPr>
              <a:lnSpc>
                <a:spcPct val="100000"/>
              </a:lnSpc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Finish pages for 3.1 for homework</a:t>
            </a:r>
          </a:p>
          <a:p>
            <a:pPr>
              <a:lnSpc>
                <a:spcPct val="100000"/>
              </a:lnSpc>
            </a:pPr>
            <a:endParaRPr lang="en-US" sz="3000" b="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u="sng" dirty="0">
                <a:solidFill>
                  <a:schemeClr val="accent4">
                    <a:lumMod val="75000"/>
                  </a:schemeClr>
                </a:solidFill>
                <a:latin typeface="Stencil"/>
                <a:ea typeface="ＭＳ Ｐゴシック" charset="-128"/>
                <a:cs typeface="Stencil"/>
              </a:rPr>
              <a:t>Exit Slip</a:t>
            </a:r>
            <a:endParaRPr lang="en-US" sz="4000" b="1" i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pPr>
              <a:lnSpc>
                <a:spcPct val="100000"/>
              </a:lnSpc>
            </a:pPr>
            <a:r>
              <a:rPr lang="en-US" sz="30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>
              <a:lnSpc>
                <a:spcPct val="100000"/>
              </a:lnSpc>
            </a:pPr>
            <a:endParaRPr lang="en-US" sz="4000" b="1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4448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19320" y="6428713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 Period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166363"/>
              </p:ext>
            </p:extLst>
          </p:nvPr>
        </p:nvGraphicFramePr>
        <p:xfrm>
          <a:off x="976549" y="3239960"/>
          <a:ext cx="718820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7188200" imgH="3035300" progId="Word.Document.12">
                  <p:embed/>
                </p:oleObj>
              </mc:Choice>
              <mc:Fallback>
                <p:oleObj name="Document" r:id="rId4" imgW="7188200" imgH="3035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6549" y="3239960"/>
                        <a:ext cx="7188200" cy="303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6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3917461" cy="4995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Real-world connection</a:t>
            </a:r>
          </a:p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Sweating, skin color, protection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Vocabulary</a:t>
            </a:r>
          </a:p>
          <a:p>
            <a:r>
              <a:rPr lang="en-US" sz="3500" dirty="0" smtClean="0">
                <a:solidFill>
                  <a:schemeClr val="accent4">
                    <a:lumMod val="75000"/>
                  </a:schemeClr>
                </a:solidFill>
              </a:rPr>
              <a:t>Integumentary system</a:t>
            </a:r>
            <a:endParaRPr lang="en-US" sz="3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987" y="1969777"/>
            <a:ext cx="2287266" cy="459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9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Thanksgiving Break Project—Due Friday 12/6/13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: </a:t>
            </a:r>
            <a:r>
              <a:rPr lang="en-US" sz="4000" dirty="0">
                <a:solidFill>
                  <a:schemeClr val="bg1"/>
                </a:solidFill>
              </a:rPr>
              <a:t>Create/Make up your own patient file based on accurate information from an abnormal/weird disease.</a:t>
            </a: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2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69407" y="1751617"/>
            <a:ext cx="5774591" cy="686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475BCD"/>
                </a:solidFill>
                <a:latin typeface="Stencil"/>
                <a:cs typeface="Stencil"/>
              </a:rPr>
              <a:t>Think ink…</a:t>
            </a:r>
          </a:p>
          <a:p>
            <a:pPr algn="ctr"/>
            <a:r>
              <a:rPr lang="en-US" sz="4400" dirty="0" smtClean="0">
                <a:solidFill>
                  <a:srgbClr val="475BCD"/>
                </a:solidFill>
                <a:latin typeface="Stencil"/>
                <a:cs typeface="Stencil"/>
              </a:rPr>
              <a:t>Pair share</a:t>
            </a:r>
            <a:endParaRPr lang="en-US" sz="4400" dirty="0" smtClean="0">
              <a:solidFill>
                <a:srgbClr val="00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How </a:t>
            </a:r>
            <a:r>
              <a:rPr lang="en-US" sz="4400" dirty="0">
                <a:solidFill>
                  <a:srgbClr val="000000"/>
                </a:solidFill>
              </a:rPr>
              <a:t>can you compare skin to plastic wrap that covers food that we place in the freezer?</a:t>
            </a:r>
          </a:p>
          <a:p>
            <a:pPr algn="ctr"/>
            <a:endParaRPr lang="en-US" sz="44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ctr"/>
            <a:endParaRPr lang="en-US" sz="44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ctr"/>
            <a:endParaRPr lang="en-US" sz="4400" b="1" dirty="0" smtClean="0">
              <a:solidFill>
                <a:srgbClr val="000000"/>
              </a:solidFill>
            </a:endParaRPr>
          </a:p>
          <a:p>
            <a:pPr algn="ctr"/>
            <a:endParaRPr lang="en-US" sz="4400" dirty="0" smtClean="0">
              <a:solidFill>
                <a:srgbClr val="800000"/>
              </a:solidFill>
              <a:latin typeface="Stencil"/>
              <a:cs typeface="Stenci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55" y="2246923"/>
            <a:ext cx="246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2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91304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Your skin!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0000"/>
                </a:solidFill>
              </a:rPr>
              <a:t>The </a:t>
            </a:r>
            <a:r>
              <a:rPr lang="en-US" sz="3200" dirty="0">
                <a:solidFill>
                  <a:srgbClr val="000000"/>
                </a:solidFill>
              </a:rPr>
              <a:t>skin is an organ system </a:t>
            </a:r>
            <a:r>
              <a:rPr lang="en-US" sz="3200" dirty="0" smtClean="0">
                <a:solidFill>
                  <a:srgbClr val="000000"/>
                </a:solidFill>
              </a:rPr>
              <a:t>called </a:t>
            </a:r>
            <a:r>
              <a:rPr lang="en-US" sz="3200" b="1" u="sng" dirty="0" smtClean="0">
                <a:solidFill>
                  <a:srgbClr val="FF0000"/>
                </a:solidFill>
              </a:rPr>
              <a:t>integumentary system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u="sng" dirty="0">
                <a:solidFill>
                  <a:srgbClr val="000000"/>
                </a:solidFill>
              </a:rPr>
              <a:t>Facts:</a:t>
            </a:r>
            <a:endParaRPr lang="en-US" sz="3200" dirty="0">
              <a:solidFill>
                <a:srgbClr val="000000"/>
              </a:solidFill>
            </a:endParaRPr>
          </a:p>
          <a:p>
            <a:pPr lvl="0"/>
            <a:r>
              <a:rPr lang="en-US" sz="3200" dirty="0">
                <a:solidFill>
                  <a:srgbClr val="000000"/>
                </a:solidFill>
              </a:rPr>
              <a:t>Makes up 16% of total body weight</a:t>
            </a:r>
          </a:p>
          <a:p>
            <a:pPr lvl="0"/>
            <a:r>
              <a:rPr lang="en-US" sz="3200" dirty="0">
                <a:solidFill>
                  <a:srgbClr val="000000"/>
                </a:solidFill>
              </a:rPr>
              <a:t>Largest organ system of body</a:t>
            </a:r>
          </a:p>
        </p:txBody>
      </p:sp>
      <p:pic>
        <p:nvPicPr>
          <p:cNvPr id="17" name="Picture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574" y="3487614"/>
            <a:ext cx="4475656" cy="2178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5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91897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Parts of integumentary system</a:t>
            </a:r>
          </a:p>
          <a:p>
            <a:pPr lvl="0"/>
            <a:endParaRPr lang="en-US" sz="3000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600" b="1" dirty="0">
                <a:solidFill>
                  <a:srgbClr val="681417"/>
                </a:solidFill>
              </a:rPr>
              <a:t>Skin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b="1" dirty="0">
                <a:solidFill>
                  <a:srgbClr val="681417"/>
                </a:solidFill>
              </a:rPr>
              <a:t>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b="1" dirty="0">
                <a:solidFill>
                  <a:srgbClr val="681417"/>
                </a:solidFill>
              </a:rPr>
              <a:t>Nails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b="1" dirty="0">
                <a:solidFill>
                  <a:srgbClr val="681417"/>
                </a:solidFill>
              </a:rPr>
              <a:t>Sweat glands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b="1" dirty="0">
                <a:solidFill>
                  <a:srgbClr val="681417"/>
                </a:solidFill>
              </a:rPr>
              <a:t>Oil glands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667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5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608844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Functions of the skin:</a:t>
            </a:r>
          </a:p>
          <a:p>
            <a:pPr algn="ctr"/>
            <a:endParaRPr lang="en-US" sz="3200" dirty="0" smtClean="0"/>
          </a:p>
          <a:p>
            <a:pPr marL="514350" indent="-514350" algn="ctr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Temperature Maintenance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The </a:t>
            </a:r>
            <a:r>
              <a:rPr lang="en-US" sz="3200" b="1" dirty="0">
                <a:solidFill>
                  <a:srgbClr val="FF0000"/>
                </a:solidFill>
              </a:rPr>
              <a:t>production of perspiration by sweat glands help to lower body temperature back to normal </a:t>
            </a:r>
          </a:p>
          <a:p>
            <a:pPr algn="ctr"/>
            <a:endParaRPr lang="en-US" sz="3000" dirty="0" smtClean="0">
              <a:solidFill>
                <a:schemeClr val="bg1"/>
              </a:solidFill>
            </a:endParaRPr>
          </a:p>
          <a:p>
            <a:pPr lvl="0"/>
            <a:endParaRPr lang="en-US" sz="3000" dirty="0" smtClean="0">
              <a:solidFill>
                <a:schemeClr val="bg1"/>
              </a:solidFill>
            </a:endParaRPr>
          </a:p>
        </p:txBody>
      </p:sp>
      <p:pic>
        <p:nvPicPr>
          <p:cNvPr id="17" name="Picture 5" descr="swe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317" y="2520465"/>
            <a:ext cx="2870607" cy="298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5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608844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Functions of the skin: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2. Protection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Skin covers the body and acts as a physical barrier that protects underlying tissues from physical </a:t>
            </a:r>
            <a:r>
              <a:rPr lang="en-US" sz="3200" dirty="0" smtClean="0">
                <a:solidFill>
                  <a:srgbClr val="FF0000"/>
                </a:solidFill>
              </a:rPr>
              <a:t>cuts, </a:t>
            </a:r>
            <a:r>
              <a:rPr lang="en-US" sz="3200" dirty="0">
                <a:solidFill>
                  <a:srgbClr val="FF0000"/>
                </a:solidFill>
              </a:rPr>
              <a:t>bacterial invasions, dehydration, and sunburn. </a:t>
            </a:r>
          </a:p>
          <a:p>
            <a:pPr algn="ctr"/>
            <a:endParaRPr lang="en-US" sz="3000" dirty="0" smtClean="0">
              <a:solidFill>
                <a:schemeClr val="bg1"/>
              </a:solidFill>
            </a:endParaRPr>
          </a:p>
          <a:p>
            <a:pPr lvl="0"/>
            <a:endParaRPr lang="en-US" sz="30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0672"/>
          <a:stretch/>
        </p:blipFill>
        <p:spPr>
          <a:xfrm>
            <a:off x="6102000" y="3223847"/>
            <a:ext cx="282089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1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How do our skin’s functions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help our body function overall?</a:t>
            </a:r>
            <a:endParaRPr lang="en-US" sz="28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89936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Functions of the skin: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. Excretion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The skin gets rid of small amounts of water, slats, and other organic compounds.   </a:t>
            </a:r>
          </a:p>
          <a:p>
            <a:pPr algn="ctr"/>
            <a:endParaRPr lang="en-US" sz="3000" dirty="0" smtClean="0">
              <a:solidFill>
                <a:schemeClr val="bg1"/>
              </a:solidFill>
            </a:endParaRPr>
          </a:p>
          <a:p>
            <a:pPr lvl="0"/>
            <a:endParaRPr lang="en-US" sz="3000" dirty="0" smtClean="0">
              <a:solidFill>
                <a:schemeClr val="bg1"/>
              </a:solidFill>
            </a:endParaRPr>
          </a:p>
        </p:txBody>
      </p:sp>
      <p:pic>
        <p:nvPicPr>
          <p:cNvPr id="16" name="Picture 1" descr="Screen Shot 2013-10-27 at 1.15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41" y="4405461"/>
            <a:ext cx="4114870" cy="16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80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4996</TotalTime>
  <Words>735</Words>
  <Application>Microsoft Macintosh PowerPoint</Application>
  <PresentationFormat>On-screen Show (4:3)</PresentationFormat>
  <Paragraphs>194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Twilight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Princess Francois</cp:lastModifiedBy>
  <cp:revision>212</cp:revision>
  <dcterms:created xsi:type="dcterms:W3CDTF">2012-11-19T19:26:54Z</dcterms:created>
  <dcterms:modified xsi:type="dcterms:W3CDTF">2013-11-25T02:58:30Z</dcterms:modified>
</cp:coreProperties>
</file>