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19"/>
  </p:notesMasterIdLst>
  <p:sldIdLst>
    <p:sldId id="257" r:id="rId2"/>
    <p:sldId id="306" r:id="rId3"/>
    <p:sldId id="409" r:id="rId4"/>
    <p:sldId id="461" r:id="rId5"/>
    <p:sldId id="439" r:id="rId6"/>
    <p:sldId id="462" r:id="rId7"/>
    <p:sldId id="449" r:id="rId8"/>
    <p:sldId id="440" r:id="rId9"/>
    <p:sldId id="458" r:id="rId10"/>
    <p:sldId id="459" r:id="rId11"/>
    <p:sldId id="463" r:id="rId12"/>
    <p:sldId id="464" r:id="rId13"/>
    <p:sldId id="465" r:id="rId14"/>
    <p:sldId id="371" r:id="rId15"/>
    <p:sldId id="466" r:id="rId16"/>
    <p:sldId id="438" r:id="rId17"/>
    <p:sldId id="3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65" d="100"/>
          <a:sy n="65" d="100"/>
        </p:scale>
        <p:origin x="-2184"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EE796-8BB9-8E40-BF38-D52FCB9B1618}" type="datetimeFigureOut">
              <a:rPr lang="en-US" smtClean="0"/>
              <a:t>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E6601-88E3-EE42-92CE-0AEC8762A50B}" type="slidenum">
              <a:rPr lang="en-US" smtClean="0"/>
              <a:t>‹#›</a:t>
            </a:fld>
            <a:endParaRPr lang="en-US"/>
          </a:p>
        </p:txBody>
      </p:sp>
    </p:spTree>
    <p:extLst>
      <p:ext uri="{BB962C8B-B14F-4D97-AF65-F5344CB8AC3E}">
        <p14:creationId xmlns:p14="http://schemas.microsoft.com/office/powerpoint/2010/main" val="14154668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11/7/13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BCBC95-73C3-6940-8688-C6D4C3AD3A7E}" type="datetimeFigureOut">
              <a:rPr lang="en-US" smtClean="0"/>
              <a:pPr/>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CBC95-73C3-6940-8688-C6D4C3AD3A7E}" type="datetimeFigureOut">
              <a:rPr lang="en-US" smtClean="0"/>
              <a:pPr/>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CBC95-73C3-6940-8688-C6D4C3AD3A7E}" type="datetimeFigureOut">
              <a:rPr lang="en-US" smtClean="0"/>
              <a:pPr/>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BCBC95-73C3-6940-8688-C6D4C3AD3A7E}" type="datetimeFigureOut">
              <a:rPr lang="en-US" smtClean="0"/>
              <a:pPr/>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BCBC95-73C3-6940-8688-C6D4C3AD3A7E}" type="datetimeFigureOut">
              <a:rPr lang="en-US" smtClean="0"/>
              <a:pPr/>
              <a:t>11/7/13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BCBC95-73C3-6940-8688-C6D4C3AD3A7E}" type="datetimeFigureOut">
              <a:rPr lang="en-US" smtClean="0"/>
              <a:pPr/>
              <a:t>11/7/13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CBC95-73C3-6940-8688-C6D4C3AD3A7E}" type="datetimeFigureOut">
              <a:rPr lang="en-US" smtClean="0"/>
              <a:pPr/>
              <a:t>11/7/13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CBC95-73C3-6940-8688-C6D4C3AD3A7E}" type="datetimeFigureOut">
              <a:rPr lang="en-US" smtClean="0"/>
              <a:pPr/>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BCBC95-73C3-6940-8688-C6D4C3AD3A7E}" type="datetimeFigureOut">
              <a:rPr lang="en-US" smtClean="0"/>
              <a:pPr/>
              <a:t>11/7/13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24B31-E22C-0B4E-9FBB-D92B9D6F3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CBC95-73C3-6940-8688-C6D4C3AD3A7E}" type="datetimeFigureOut">
              <a:rPr lang="en-US" smtClean="0"/>
              <a:pPr/>
              <a:t>11/7/13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24B31-E22C-0B4E-9FBB-D92B9D6F350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Word_Document4.docx"/><Relationship Id="rId5" Type="http://schemas.openxmlformats.org/officeDocument/2006/relationships/image" Target="../media/image8.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5.docx"/><Relationship Id="rId5" Type="http://schemas.openxmlformats.org/officeDocument/2006/relationships/image" Target="../media/image9.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package" Target="../embeddings/Microsoft_Word_Document6.docx"/><Relationship Id="rId5" Type="http://schemas.openxmlformats.org/officeDocument/2006/relationships/image" Target="../media/image10.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package" Target="../embeddings/Microsoft_Word_Document7.docx"/><Relationship Id="rId5" Type="http://schemas.openxmlformats.org/officeDocument/2006/relationships/image" Target="../media/image11.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799718"/>
            <a:ext cx="7296150" cy="2615974"/>
          </a:xfrm>
        </p:spPr>
        <p:txBody>
          <a:bodyPr>
            <a:normAutofit fontScale="92500" lnSpcReduction="10000"/>
          </a:bodyPr>
          <a:lstStyle/>
          <a:p>
            <a:pPr algn="l" eaLnBrk="1" hangingPunct="1"/>
            <a:r>
              <a:rPr lang="en-US" sz="5100" b="1" u="sng" dirty="0" smtClean="0">
                <a:solidFill>
                  <a:schemeClr val="bg1"/>
                </a:solidFill>
                <a:latin typeface="Stencil"/>
                <a:ea typeface="ＭＳ Ｐゴシック" charset="-128"/>
                <a:cs typeface="Stencil"/>
              </a:rPr>
              <a:t>Objective:</a:t>
            </a:r>
          </a:p>
          <a:p>
            <a:r>
              <a:rPr lang="en-US" sz="3200" dirty="0"/>
              <a:t>I will </a:t>
            </a:r>
            <a:r>
              <a:rPr lang="en-US" sz="3200" dirty="0" smtClean="0"/>
              <a:t>analyze homeostasis and the mechanisms through which it occurs.</a:t>
            </a:r>
            <a:endParaRPr lang="en-US" sz="3200" dirty="0"/>
          </a:p>
        </p:txBody>
      </p:sp>
      <p:sp>
        <p:nvSpPr>
          <p:cNvPr id="4" name="TextBox 3"/>
          <p:cNvSpPr txBox="1"/>
          <p:nvPr/>
        </p:nvSpPr>
        <p:spPr>
          <a:xfrm>
            <a:off x="1767799" y="565962"/>
            <a:ext cx="7407619" cy="1015663"/>
          </a:xfrm>
          <a:prstGeom prst="rect">
            <a:avLst/>
          </a:prstGeom>
          <a:solidFill>
            <a:schemeClr val="accent2">
              <a:lumMod val="60000"/>
              <a:lumOff val="40000"/>
            </a:schemeClr>
          </a:solidFill>
        </p:spPr>
        <p:txBody>
          <a:bodyPr wrap="square">
            <a:prstTxWarp prst="textNoShape">
              <a:avLst/>
            </a:prstTxWarp>
            <a:spAutoFit/>
          </a:bodyPr>
          <a:lstStyle/>
          <a:p>
            <a:pPr algn="ctr"/>
            <a:r>
              <a:rPr lang="en-US" sz="3000" b="1" dirty="0" smtClean="0">
                <a:solidFill>
                  <a:schemeClr val="bg1">
                    <a:lumMod val="85000"/>
                    <a:lumOff val="15000"/>
                  </a:schemeClr>
                </a:solidFill>
              </a:rPr>
              <a:t>Aim</a:t>
            </a:r>
            <a:r>
              <a:rPr lang="en-US" sz="3000" b="1" dirty="0" smtClean="0">
                <a:solidFill>
                  <a:schemeClr val="bg1"/>
                </a:solidFill>
              </a:rPr>
              <a:t>: </a:t>
            </a:r>
            <a:r>
              <a:rPr lang="en-US" sz="3000" b="1" dirty="0" smtClean="0">
                <a:solidFill>
                  <a:srgbClr val="000000"/>
                </a:solidFill>
              </a:rPr>
              <a:t>How does our body maintain balance?</a:t>
            </a:r>
          </a:p>
          <a:p>
            <a:pPr algn="ctr"/>
            <a:endParaRPr lang="en-US" sz="3000" b="1" dirty="0" smtClean="0">
              <a:solidFill>
                <a:srgbClr val="000000"/>
              </a:solidFill>
            </a:endParaRPr>
          </a:p>
        </p:txBody>
      </p:sp>
      <p:sp>
        <p:nvSpPr>
          <p:cNvPr id="8" name="TextBox 7"/>
          <p:cNvSpPr txBox="1"/>
          <p:nvPr/>
        </p:nvSpPr>
        <p:spPr>
          <a:xfrm>
            <a:off x="0" y="24490"/>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2: Talking Like a Doctor—Introduction of Human Body</a:t>
            </a:r>
            <a:endParaRPr lang="en-US" sz="2400" dirty="0"/>
          </a:p>
        </p:txBody>
      </p:sp>
      <p:sp>
        <p:nvSpPr>
          <p:cNvPr id="9" name="TextBox 8"/>
          <p:cNvSpPr txBox="1"/>
          <p:nvPr/>
        </p:nvSpPr>
        <p:spPr>
          <a:xfrm>
            <a:off x="0" y="563986"/>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cxnSp>
        <p:nvCxnSpPr>
          <p:cNvPr id="11" name="Straight Connector 10"/>
          <p:cNvCxnSpPr/>
          <p:nvPr/>
        </p:nvCxnSpPr>
        <p:spPr>
          <a:xfrm>
            <a:off x="-30261" y="166316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76200" y="1754577"/>
            <a:ext cx="1828800" cy="5083885"/>
            <a:chOff x="76200" y="293448"/>
            <a:chExt cx="1828800" cy="4969413"/>
          </a:xfrm>
        </p:grpSpPr>
        <p:sp>
          <p:nvSpPr>
            <p:cNvPr id="12" name="Rounded Rectangle 11"/>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14" name="TextBox 13"/>
            <p:cNvSpPr txBox="1"/>
            <p:nvPr/>
          </p:nvSpPr>
          <p:spPr>
            <a:xfrm>
              <a:off x="299401" y="1598950"/>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15" name="TextBox 14"/>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16" name="TextBox 15"/>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17" name="TextBox 16"/>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18" name="TextBox 17"/>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sp>
          <p:nvSpPr>
            <p:cNvPr id="19" name="TextBox 18"/>
            <p:cNvSpPr txBox="1"/>
            <p:nvPr/>
          </p:nvSpPr>
          <p:spPr>
            <a:xfrm>
              <a:off x="294001" y="1066800"/>
              <a:ext cx="1453199" cy="369332"/>
            </a:xfrm>
            <a:prstGeom prst="rect">
              <a:avLst/>
            </a:prstGeom>
            <a:solidFill>
              <a:schemeClr val="accent2">
                <a:lumMod val="40000"/>
                <a:lumOff val="60000"/>
              </a:schemeClr>
            </a:solidFill>
          </p:spPr>
          <p:txBody>
            <a:bodyPr wrap="square" rtlCol="0">
              <a:spAutoFit/>
            </a:bodyPr>
            <a:lstStyle/>
            <a:p>
              <a:r>
                <a:rPr lang="en-US" dirty="0" smtClean="0">
                  <a:solidFill>
                    <a:schemeClr val="bg1"/>
                  </a:solidFill>
                </a:rPr>
                <a:t>Do Now</a:t>
              </a:r>
              <a:endParaRPr lang="en-US" dirty="0">
                <a:solidFill>
                  <a:schemeClr val="bg1"/>
                </a:solidFill>
              </a:endParaRPr>
            </a:p>
          </p:txBody>
        </p:sp>
      </p:grpSp>
      <p:pic>
        <p:nvPicPr>
          <p:cNvPr id="3" name="Picture 2"/>
          <p:cNvPicPr>
            <a:picLocks noChangeAspect="1"/>
          </p:cNvPicPr>
          <p:nvPr/>
        </p:nvPicPr>
        <p:blipFill>
          <a:blip r:embed="rId2"/>
          <a:stretch>
            <a:fillRect/>
          </a:stretch>
        </p:blipFill>
        <p:spPr>
          <a:xfrm>
            <a:off x="520426" y="5568464"/>
            <a:ext cx="871830" cy="957382"/>
          </a:xfrm>
          <a:prstGeom prst="rect">
            <a:avLst/>
          </a:prstGeom>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310" y="4415692"/>
            <a:ext cx="1758511" cy="236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ontent Placeholder 2"/>
          <p:cNvSpPr txBox="1">
            <a:spLocks/>
          </p:cNvSpPr>
          <p:nvPr/>
        </p:nvSpPr>
        <p:spPr>
          <a:xfrm>
            <a:off x="3732821" y="4415692"/>
            <a:ext cx="5411179" cy="2442308"/>
          </a:xfrm>
          <a:prstGeom prst="rect">
            <a:avLst/>
          </a:prstGeom>
          <a:solidFill>
            <a:schemeClr val="accent2">
              <a:lumMod val="60000"/>
              <a:lumOff val="40000"/>
            </a:schemeClr>
          </a:solidFill>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2000" b="1" u="sng" dirty="0" smtClean="0">
                <a:solidFill>
                  <a:srgbClr val="000000"/>
                </a:solidFill>
                <a:latin typeface="Stencil" pitchFamily="82" charset="0"/>
              </a:rPr>
              <a:t>Do Now</a:t>
            </a:r>
            <a:r>
              <a:rPr lang="en-US" sz="12000" b="1" dirty="0" smtClean="0">
                <a:solidFill>
                  <a:srgbClr val="000000"/>
                </a:solidFill>
                <a:latin typeface="Stencil" pitchFamily="82" charset="0"/>
              </a:rPr>
              <a:t>:</a:t>
            </a:r>
            <a:r>
              <a:rPr lang="en-US" sz="8000" b="1" dirty="0" smtClean="0">
                <a:solidFill>
                  <a:srgbClr val="000000"/>
                </a:solidFill>
                <a:latin typeface="Stencil" pitchFamily="82" charset="0"/>
              </a:rPr>
              <a:t> </a:t>
            </a:r>
          </a:p>
          <a:p>
            <a:pPr algn="l"/>
            <a:r>
              <a:rPr lang="en-US" sz="8000" b="1" dirty="0" smtClean="0">
                <a:solidFill>
                  <a:srgbClr val="800000"/>
                </a:solidFill>
                <a:latin typeface="Corbel"/>
                <a:cs typeface="Corbel"/>
              </a:rPr>
              <a:t>(You have 5 minutes)</a:t>
            </a:r>
          </a:p>
          <a:p>
            <a:pPr algn="l">
              <a:lnSpc>
                <a:spcPct val="120000"/>
              </a:lnSpc>
              <a:spcBef>
                <a:spcPts val="0"/>
              </a:spcBef>
            </a:pPr>
            <a:r>
              <a:rPr lang="en-US" sz="6400" i="1" u="sng" dirty="0" smtClean="0">
                <a:solidFill>
                  <a:schemeClr val="bg1"/>
                </a:solidFill>
                <a:latin typeface="Century Gothic"/>
                <a:cs typeface="Century Gothic"/>
              </a:rPr>
              <a:t>On Do Now slip:</a:t>
            </a:r>
            <a:endParaRPr lang="en-US" sz="6400" b="1" u="sng" dirty="0" smtClean="0">
              <a:solidFill>
                <a:schemeClr val="bg1"/>
              </a:solidFill>
              <a:latin typeface="Century Gothic"/>
              <a:cs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2: Talking Like a Doctor—Introduction to Human Body</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06133683"/>
              </p:ext>
            </p:extLst>
          </p:nvPr>
        </p:nvGraphicFramePr>
        <p:xfrm>
          <a:off x="1099151" y="2061308"/>
          <a:ext cx="7099300" cy="3556000"/>
        </p:xfrm>
        <a:graphic>
          <a:graphicData uri="http://schemas.openxmlformats.org/presentationml/2006/ole">
            <mc:AlternateContent xmlns:mc="http://schemas.openxmlformats.org/markup-compatibility/2006">
              <mc:Choice xmlns:v="urn:schemas-microsoft-com:vml" Requires="v">
                <p:oleObj spid="_x0000_s45068" name="Document" r:id="rId4" imgW="7099300" imgH="3556000" progId="Word.Document.12">
                  <p:embed/>
                </p:oleObj>
              </mc:Choice>
              <mc:Fallback>
                <p:oleObj name="Document" r:id="rId4" imgW="7099300" imgH="3556000" progId="Word.Document.12">
                  <p:embed/>
                  <p:pic>
                    <p:nvPicPr>
                      <p:cNvPr id="0" name=""/>
                      <p:cNvPicPr/>
                      <p:nvPr/>
                    </p:nvPicPr>
                    <p:blipFill>
                      <a:blip r:embed="rId5"/>
                      <a:stretch>
                        <a:fillRect/>
                      </a:stretch>
                    </p:blipFill>
                    <p:spPr>
                      <a:xfrm>
                        <a:off x="1099151" y="2061308"/>
                        <a:ext cx="7099300" cy="3556000"/>
                      </a:xfrm>
                      <a:prstGeom prst="rect">
                        <a:avLst/>
                      </a:prstGeom>
                    </p:spPr>
                  </p:pic>
                </p:oleObj>
              </mc:Fallback>
            </mc:AlternateContent>
          </a:graphicData>
        </a:graphic>
      </p:graphicFrame>
    </p:spTree>
    <p:extLst>
      <p:ext uri="{BB962C8B-B14F-4D97-AF65-F5344CB8AC3E}">
        <p14:creationId xmlns:p14="http://schemas.microsoft.com/office/powerpoint/2010/main" val="15278926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2: Talking Like a Doctor—Introduction to Human Body</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143126115"/>
              </p:ext>
            </p:extLst>
          </p:nvPr>
        </p:nvGraphicFramePr>
        <p:xfrm>
          <a:off x="644769" y="1911350"/>
          <a:ext cx="7815385" cy="3754804"/>
        </p:xfrm>
        <a:graphic>
          <a:graphicData uri="http://schemas.openxmlformats.org/presentationml/2006/ole">
            <mc:AlternateContent xmlns:mc="http://schemas.openxmlformats.org/markup-compatibility/2006">
              <mc:Choice xmlns:v="urn:schemas-microsoft-com:vml" Requires="v">
                <p:oleObj spid="_x0000_s48136" name="Document" r:id="rId4" imgW="7099300" imgH="3035300" progId="Word.Document.12">
                  <p:embed/>
                </p:oleObj>
              </mc:Choice>
              <mc:Fallback>
                <p:oleObj name="Document" r:id="rId4" imgW="7099300" imgH="3035300" progId="Word.Document.12">
                  <p:embed/>
                  <p:pic>
                    <p:nvPicPr>
                      <p:cNvPr id="0" name=""/>
                      <p:cNvPicPr/>
                      <p:nvPr/>
                    </p:nvPicPr>
                    <p:blipFill>
                      <a:blip r:embed="rId5"/>
                      <a:stretch>
                        <a:fillRect/>
                      </a:stretch>
                    </p:blipFill>
                    <p:spPr>
                      <a:xfrm>
                        <a:off x="644769" y="1911350"/>
                        <a:ext cx="7815385" cy="3754804"/>
                      </a:xfrm>
                      <a:prstGeom prst="rect">
                        <a:avLst/>
                      </a:prstGeom>
                    </p:spPr>
                  </p:pic>
                </p:oleObj>
              </mc:Fallback>
            </mc:AlternateContent>
          </a:graphicData>
        </a:graphic>
      </p:graphicFrame>
    </p:spTree>
    <p:extLst>
      <p:ext uri="{BB962C8B-B14F-4D97-AF65-F5344CB8AC3E}">
        <p14:creationId xmlns:p14="http://schemas.microsoft.com/office/powerpoint/2010/main" val="20040974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2: Talking Like a Doctor—Introduction to Human Body</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30403347"/>
              </p:ext>
            </p:extLst>
          </p:nvPr>
        </p:nvGraphicFramePr>
        <p:xfrm>
          <a:off x="586154" y="2051538"/>
          <a:ext cx="7874000" cy="3438770"/>
        </p:xfrm>
        <a:graphic>
          <a:graphicData uri="http://schemas.openxmlformats.org/presentationml/2006/ole">
            <mc:AlternateContent xmlns:mc="http://schemas.openxmlformats.org/markup-compatibility/2006">
              <mc:Choice xmlns:v="urn:schemas-microsoft-com:vml" Requires="v">
                <p:oleObj spid="_x0000_s49160" name="Document" r:id="rId4" imgW="7086600" imgH="2159000" progId="Word.Document.12">
                  <p:embed/>
                </p:oleObj>
              </mc:Choice>
              <mc:Fallback>
                <p:oleObj name="Document" r:id="rId4" imgW="7086600" imgH="2159000" progId="Word.Document.12">
                  <p:embed/>
                  <p:pic>
                    <p:nvPicPr>
                      <p:cNvPr id="0" name=""/>
                      <p:cNvPicPr/>
                      <p:nvPr/>
                    </p:nvPicPr>
                    <p:blipFill>
                      <a:blip r:embed="rId5"/>
                      <a:stretch>
                        <a:fillRect/>
                      </a:stretch>
                    </p:blipFill>
                    <p:spPr>
                      <a:xfrm>
                        <a:off x="586154" y="2051538"/>
                        <a:ext cx="7874000" cy="3438770"/>
                      </a:xfrm>
                      <a:prstGeom prst="rect">
                        <a:avLst/>
                      </a:prstGeom>
                    </p:spPr>
                  </p:pic>
                </p:oleObj>
              </mc:Fallback>
            </mc:AlternateContent>
          </a:graphicData>
        </a:graphic>
      </p:graphicFrame>
    </p:spTree>
    <p:extLst>
      <p:ext uri="{BB962C8B-B14F-4D97-AF65-F5344CB8AC3E}">
        <p14:creationId xmlns:p14="http://schemas.microsoft.com/office/powerpoint/2010/main" val="38497805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2: Talking Like a Doctor—Introduction to Human Body</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2.3</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What is the structure and function of the 11 human body systems?</a:t>
            </a: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64482720"/>
              </p:ext>
            </p:extLst>
          </p:nvPr>
        </p:nvGraphicFramePr>
        <p:xfrm>
          <a:off x="107965" y="526886"/>
          <a:ext cx="8899264" cy="5895398"/>
        </p:xfrm>
        <a:graphic>
          <a:graphicData uri="http://schemas.openxmlformats.org/presentationml/2006/ole">
            <mc:AlternateContent xmlns:mc="http://schemas.openxmlformats.org/markup-compatibility/2006">
              <mc:Choice xmlns:v="urn:schemas-microsoft-com:vml" Requires="v">
                <p:oleObj spid="_x0000_s50184" name="Document" r:id="rId4" imgW="7099300" imgH="5283200" progId="Word.Document.12">
                  <p:embed/>
                </p:oleObj>
              </mc:Choice>
              <mc:Fallback>
                <p:oleObj name="Document" r:id="rId4" imgW="7099300" imgH="5283200" progId="Word.Document.12">
                  <p:embed/>
                  <p:pic>
                    <p:nvPicPr>
                      <p:cNvPr id="0" name=""/>
                      <p:cNvPicPr/>
                      <p:nvPr/>
                    </p:nvPicPr>
                    <p:blipFill>
                      <a:blip r:embed="rId5"/>
                      <a:stretch>
                        <a:fillRect/>
                      </a:stretch>
                    </p:blipFill>
                    <p:spPr>
                      <a:xfrm>
                        <a:off x="107965" y="526886"/>
                        <a:ext cx="8899264" cy="5895398"/>
                      </a:xfrm>
                      <a:prstGeom prst="rect">
                        <a:avLst/>
                      </a:prstGeom>
                    </p:spPr>
                  </p:pic>
                </p:oleObj>
              </mc:Fallback>
            </mc:AlternateContent>
          </a:graphicData>
        </a:graphic>
      </p:graphicFrame>
    </p:spTree>
    <p:extLst>
      <p:ext uri="{BB962C8B-B14F-4D97-AF65-F5344CB8AC3E}">
        <p14:creationId xmlns:p14="http://schemas.microsoft.com/office/powerpoint/2010/main" val="31579084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fontScale="92500" lnSpcReduction="20000"/>
          </a:bodyPr>
          <a:lstStyle/>
          <a:p>
            <a:r>
              <a:rPr lang="en-US" sz="4000" b="1" dirty="0" smtClean="0">
                <a:solidFill>
                  <a:schemeClr val="accent4">
                    <a:lumMod val="75000"/>
                  </a:schemeClr>
                </a:solidFill>
                <a:latin typeface="Stencil"/>
                <a:cs typeface="Stencil"/>
              </a:rPr>
              <a:t>Work period</a:t>
            </a:r>
            <a:endParaRPr lang="en-US" sz="4000" b="1" dirty="0">
              <a:solidFill>
                <a:schemeClr val="accent4">
                  <a:lumMod val="75000"/>
                </a:schemeClr>
              </a:solidFill>
              <a:latin typeface="Stencil"/>
              <a:cs typeface="Stencil"/>
            </a:endParaRPr>
          </a:p>
          <a:p>
            <a:pPr algn="l"/>
            <a:r>
              <a:rPr lang="en-US" sz="2400" b="1" dirty="0" smtClean="0">
                <a:solidFill>
                  <a:schemeClr val="bg1"/>
                </a:solidFill>
              </a:rPr>
              <a:t>NOTE for homework:</a:t>
            </a:r>
          </a:p>
          <a:p>
            <a:r>
              <a:rPr lang="en-US" sz="2400" dirty="0">
                <a:solidFill>
                  <a:srgbClr val="000000"/>
                </a:solidFill>
              </a:rPr>
              <a:t>Write a TIEDIEDC paragraph contrasting negative feedback and positive feedback. Make sure to explain what each term means AND provide an example by citing evidence from the text. Use transition words to indicate you are contrasting.</a:t>
            </a:r>
          </a:p>
          <a:p>
            <a:r>
              <a:rPr lang="en-US" sz="2400" dirty="0">
                <a:solidFill>
                  <a:srgbClr val="000000"/>
                </a:solidFill>
              </a:rPr>
              <a:t> </a:t>
            </a:r>
          </a:p>
          <a:p>
            <a:r>
              <a:rPr lang="en-US" sz="2400" dirty="0">
                <a:solidFill>
                  <a:srgbClr val="000000"/>
                </a:solidFill>
              </a:rPr>
              <a:t>T = Topic; I = Intro of evidence; E = Evidence (Quote); D = Development of Evidence; C = Conclusion)</a:t>
            </a:r>
          </a:p>
          <a:p>
            <a:pPr algn="l"/>
            <a:endParaRPr lang="en-US" sz="2400" dirty="0">
              <a:solidFill>
                <a:schemeClr val="bg1"/>
              </a:solidFill>
            </a:endParaRPr>
          </a:p>
          <a:p>
            <a:pPr algn="l">
              <a:lnSpc>
                <a:spcPct val="100000"/>
              </a:lnSpc>
            </a:pPr>
            <a:endParaRPr lang="en-US" sz="3000" b="1" dirty="0" smtClean="0">
              <a:solidFill>
                <a:schemeClr val="bg1"/>
              </a:solidFill>
            </a:endParaRPr>
          </a:p>
          <a:p>
            <a:pPr algn="l">
              <a:lnSpc>
                <a:spcPct val="100000"/>
              </a:lnSpc>
            </a:pPr>
            <a:endParaRPr lang="en-US" sz="4000" dirty="0">
              <a:solidFill>
                <a:schemeClr val="bg1"/>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2: Talking Like a Doctor—Introduction of Human Body</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46424"/>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39481552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fontScale="92500"/>
          </a:bodyPr>
          <a:lstStyle/>
          <a:p>
            <a:r>
              <a:rPr lang="en-US" sz="4000" b="1" dirty="0" smtClean="0">
                <a:solidFill>
                  <a:schemeClr val="accent4">
                    <a:lumMod val="75000"/>
                  </a:schemeClr>
                </a:solidFill>
                <a:latin typeface="Stencil"/>
                <a:cs typeface="Stencil"/>
              </a:rPr>
              <a:t>Work period</a:t>
            </a:r>
            <a:endParaRPr lang="en-US" sz="4000" b="1" dirty="0">
              <a:solidFill>
                <a:schemeClr val="accent4">
                  <a:lumMod val="75000"/>
                </a:schemeClr>
              </a:solidFill>
              <a:latin typeface="Stencil"/>
              <a:cs typeface="Stencil"/>
            </a:endParaRPr>
          </a:p>
          <a:p>
            <a:pPr algn="l"/>
            <a:r>
              <a:rPr lang="en-US" sz="2400" dirty="0">
                <a:solidFill>
                  <a:schemeClr val="bg1"/>
                </a:solidFill>
              </a:rPr>
              <a:t>Fill out questions. </a:t>
            </a:r>
          </a:p>
          <a:p>
            <a:pPr algn="l"/>
            <a:r>
              <a:rPr lang="en-US" sz="2400" dirty="0">
                <a:solidFill>
                  <a:schemeClr val="bg1"/>
                </a:solidFill>
              </a:rPr>
              <a:t>Place post-it with name and type of feedback + explanation on each station:</a:t>
            </a:r>
          </a:p>
          <a:p>
            <a:pPr marL="514350" indent="-514350" algn="l">
              <a:buAutoNum type="arabicPeriod"/>
            </a:pPr>
            <a:r>
              <a:rPr lang="en-US" sz="2400" dirty="0">
                <a:solidFill>
                  <a:schemeClr val="bg1"/>
                </a:solidFill>
              </a:rPr>
              <a:t>Uterine contractions</a:t>
            </a:r>
          </a:p>
          <a:p>
            <a:pPr marL="514350" indent="-514350" algn="l">
              <a:buAutoNum type="arabicPeriod"/>
            </a:pPr>
            <a:r>
              <a:rPr lang="en-US" sz="2400" dirty="0">
                <a:solidFill>
                  <a:schemeClr val="bg1"/>
                </a:solidFill>
              </a:rPr>
              <a:t>Blood glucose regulation</a:t>
            </a:r>
          </a:p>
          <a:p>
            <a:pPr marL="514350" indent="-514350" algn="l">
              <a:buAutoNum type="arabicPeriod"/>
            </a:pPr>
            <a:r>
              <a:rPr lang="en-US" sz="2400" dirty="0">
                <a:solidFill>
                  <a:schemeClr val="bg1"/>
                </a:solidFill>
              </a:rPr>
              <a:t>Blood clotting</a:t>
            </a:r>
          </a:p>
          <a:p>
            <a:pPr marL="514350" indent="-514350" algn="l">
              <a:buAutoNum type="arabicPeriod"/>
            </a:pPr>
            <a:r>
              <a:rPr lang="en-US" sz="2400" dirty="0">
                <a:solidFill>
                  <a:schemeClr val="bg1"/>
                </a:solidFill>
              </a:rPr>
              <a:t>Blood pressure</a:t>
            </a:r>
          </a:p>
          <a:p>
            <a:pPr algn="l">
              <a:lnSpc>
                <a:spcPct val="100000"/>
              </a:lnSpc>
            </a:pPr>
            <a:endParaRPr lang="en-US" sz="3000" b="1" dirty="0" smtClean="0">
              <a:solidFill>
                <a:schemeClr val="bg1"/>
              </a:solidFill>
            </a:endParaRPr>
          </a:p>
          <a:p>
            <a:pPr algn="l">
              <a:lnSpc>
                <a:spcPct val="100000"/>
              </a:lnSpc>
            </a:pPr>
            <a:endParaRPr lang="en-US" sz="4000" dirty="0">
              <a:solidFill>
                <a:schemeClr val="bg1"/>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2: Talking Like a Doctor—Introduction of Human Body</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46424"/>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17527972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862400"/>
            <a:ext cx="9143998" cy="4995600"/>
          </a:xfrm>
        </p:spPr>
        <p:txBody>
          <a:bodyPr>
            <a:normAutofit/>
          </a:bodyPr>
          <a:lstStyle/>
          <a:p>
            <a:pPr>
              <a:lnSpc>
                <a:spcPct val="100000"/>
              </a:lnSpc>
            </a:pPr>
            <a:r>
              <a:rPr lang="en-US" sz="4000" b="1" dirty="0" smtClean="0">
                <a:solidFill>
                  <a:srgbClr val="000000"/>
                </a:solidFill>
              </a:rPr>
              <a:t>HOMEWORK:</a:t>
            </a:r>
          </a:p>
          <a:p>
            <a:pPr>
              <a:lnSpc>
                <a:spcPct val="100000"/>
              </a:lnSpc>
            </a:pPr>
            <a:endParaRPr lang="en-US" sz="4000" b="1" dirty="0">
              <a:solidFill>
                <a:srgbClr val="000000"/>
              </a:solidFill>
            </a:endParaRPr>
          </a:p>
          <a:p>
            <a:pPr>
              <a:lnSpc>
                <a:spcPct val="100000"/>
              </a:lnSpc>
            </a:pPr>
            <a:r>
              <a:rPr lang="en-US" sz="4000" b="1" dirty="0" smtClean="0">
                <a:solidFill>
                  <a:srgbClr val="000000"/>
                </a:solidFill>
              </a:rPr>
              <a:t>Finish pages for 2.4 for homework</a:t>
            </a:r>
          </a:p>
          <a:p>
            <a:pPr>
              <a:lnSpc>
                <a:spcPct val="100000"/>
              </a:lnSpc>
            </a:pPr>
            <a:r>
              <a:rPr lang="en-US" sz="4000" b="1" dirty="0" smtClean="0">
                <a:solidFill>
                  <a:srgbClr val="000000"/>
                </a:solidFill>
              </a:rPr>
              <a:t>(Page 11-12)</a:t>
            </a:r>
            <a:endParaRPr lang="en-US" sz="3000" dirty="0">
              <a:solidFill>
                <a:srgbClr val="000000"/>
              </a:solidFill>
            </a:endParaRPr>
          </a:p>
          <a:p>
            <a:pPr>
              <a:lnSpc>
                <a:spcPct val="100000"/>
              </a:lnSpc>
            </a:pPr>
            <a:endParaRPr lang="en-US" sz="3000" b="1" dirty="0" smtClean="0">
              <a:solidFill>
                <a:srgbClr val="000000"/>
              </a:solidFill>
            </a:endParaRPr>
          </a:p>
          <a:p>
            <a:pPr>
              <a:lnSpc>
                <a:spcPct val="100000"/>
              </a:lnSpc>
            </a:pPr>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2: Talking Like a Doctor—Introduction of Human Body</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46424"/>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211050" y="4815175"/>
              <a:ext cx="1453199" cy="361016"/>
            </a:xfrm>
            <a:prstGeom prst="rect">
              <a:avLst/>
            </a:prstGeom>
            <a:solidFill>
              <a:schemeClr val="bg2">
                <a:lumMod val="50000"/>
                <a:lumOff val="50000"/>
              </a:schemeClr>
            </a:solidFill>
          </p:spPr>
          <p:txBody>
            <a:bodyPr wrap="square" rtlCol="0">
              <a:spAutoFit/>
            </a:bodyPr>
            <a:lstStyle/>
            <a:p>
              <a:r>
                <a:rPr lang="en-US" dirty="0" smtClean="0"/>
                <a:t>Work Period</a:t>
              </a:r>
              <a:endParaRPr lang="en-US" dirty="0"/>
            </a:p>
          </p:txBody>
        </p:sp>
        <p:sp>
          <p:nvSpPr>
            <p:cNvPr id="34" name="TextBox 33"/>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36059966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862400"/>
            <a:ext cx="9143998" cy="4995600"/>
          </a:xfrm>
        </p:spPr>
        <p:txBody>
          <a:bodyPr>
            <a:normAutofit/>
          </a:bodyPr>
          <a:lstStyle/>
          <a:p>
            <a:pPr>
              <a:lnSpc>
                <a:spcPct val="100000"/>
              </a:lnSpc>
            </a:pPr>
            <a:r>
              <a:rPr lang="en-US" sz="4000" b="1" u="sng" dirty="0">
                <a:solidFill>
                  <a:schemeClr val="accent4">
                    <a:lumMod val="75000"/>
                  </a:schemeClr>
                </a:solidFill>
                <a:latin typeface="Stencil"/>
                <a:ea typeface="ＭＳ Ｐゴシック" charset="-128"/>
                <a:cs typeface="Stencil"/>
              </a:rPr>
              <a:t>Exit Slip</a:t>
            </a:r>
            <a:endParaRPr lang="en-US" sz="4000" b="1" i="1" dirty="0">
              <a:solidFill>
                <a:schemeClr val="accent4">
                  <a:lumMod val="75000"/>
                </a:schemeClr>
              </a:solidFill>
              <a:latin typeface="Stencil"/>
              <a:cs typeface="Stencil"/>
            </a:endParaRPr>
          </a:p>
          <a:p>
            <a:pPr>
              <a:lnSpc>
                <a:spcPct val="100000"/>
              </a:lnSpc>
            </a:pPr>
            <a:r>
              <a:rPr lang="en-US" sz="3000" b="1" i="1" dirty="0" smtClean="0">
                <a:solidFill>
                  <a:srgbClr val="FF0000"/>
                </a:solidFill>
              </a:rPr>
              <a:t>Make sure you get your trackers checked!</a:t>
            </a:r>
          </a:p>
          <a:p>
            <a:pPr>
              <a:lnSpc>
                <a:spcPct val="100000"/>
              </a:lnSpc>
            </a:pPr>
            <a:endParaRPr lang="en-US" sz="4000" b="1" i="1" dirty="0">
              <a:solidFill>
                <a:srgbClr val="FF0000"/>
              </a:solidFill>
            </a:endParaRPr>
          </a:p>
          <a:p>
            <a:pPr>
              <a:lnSpc>
                <a:spcPct val="100000"/>
              </a:lnSpc>
            </a:pPr>
            <a:endParaRPr lang="en-US" sz="4000" dirty="0">
              <a:solidFill>
                <a:srgbClr val="FF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2: Talking Like a Doctor—Introduction of Human Body</a:t>
            </a:r>
            <a:endParaRPr lang="en-US" sz="2400" dirty="0"/>
          </a:p>
        </p:txBody>
      </p:sp>
      <p:sp>
        <p:nvSpPr>
          <p:cNvPr id="10" name="TextBox 9"/>
          <p:cNvSpPr txBox="1"/>
          <p:nvPr/>
        </p:nvSpPr>
        <p:spPr>
          <a:xfrm>
            <a:off x="0" y="544448"/>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46424"/>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 y="6339281"/>
            <a:ext cx="9143998" cy="518719"/>
            <a:chOff x="1" y="4752805"/>
            <a:chExt cx="9143998" cy="507039"/>
          </a:xfrm>
        </p:grpSpPr>
        <p:sp>
          <p:nvSpPr>
            <p:cNvPr id="31" name="Rounded Rectangle 3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788491" y="4827893"/>
              <a:ext cx="1218738" cy="361016"/>
            </a:xfrm>
            <a:prstGeom prst="rect">
              <a:avLst/>
            </a:prstGeom>
            <a:solidFill>
              <a:schemeClr val="bg2">
                <a:lumMod val="50000"/>
                <a:lumOff val="50000"/>
              </a:schemeClr>
            </a:solidFill>
          </p:spPr>
          <p:txBody>
            <a:bodyPr wrap="square" rtlCol="0">
              <a:spAutoFit/>
            </a:bodyPr>
            <a:lstStyle/>
            <a:p>
              <a:r>
                <a:rPr lang="en-US" dirty="0" smtClean="0"/>
                <a:t>Exit Slip</a:t>
              </a:r>
              <a:endParaRPr lang="en-US" dirty="0"/>
            </a:p>
          </p:txBody>
        </p:sp>
      </p:grpSp>
      <p:sp>
        <p:nvSpPr>
          <p:cNvPr id="35" name="TextBox 34"/>
          <p:cNvSpPr txBox="1"/>
          <p:nvPr/>
        </p:nvSpPr>
        <p:spPr>
          <a:xfrm>
            <a:off x="3117450" y="6420618"/>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6" name="TextBox 35"/>
          <p:cNvSpPr txBox="1"/>
          <p:nvPr/>
        </p:nvSpPr>
        <p:spPr>
          <a:xfrm>
            <a:off x="4679699" y="6420618"/>
            <a:ext cx="1453199" cy="369332"/>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7" name="TextBox 36"/>
          <p:cNvSpPr txBox="1"/>
          <p:nvPr/>
        </p:nvSpPr>
        <p:spPr>
          <a:xfrm>
            <a:off x="1586099" y="6413191"/>
            <a:ext cx="1453199" cy="369332"/>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8" name="TextBox 37"/>
          <p:cNvSpPr txBox="1"/>
          <p:nvPr/>
        </p:nvSpPr>
        <p:spPr>
          <a:xfrm>
            <a:off x="78153" y="6420618"/>
            <a:ext cx="1453199"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16" name="TextBox 15"/>
          <p:cNvSpPr txBox="1"/>
          <p:nvPr/>
        </p:nvSpPr>
        <p:spPr>
          <a:xfrm>
            <a:off x="6219320" y="6428713"/>
            <a:ext cx="1453199" cy="369332"/>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58007859"/>
              </p:ext>
            </p:extLst>
          </p:nvPr>
        </p:nvGraphicFramePr>
        <p:xfrm>
          <a:off x="977900" y="3161810"/>
          <a:ext cx="7188200" cy="3035300"/>
        </p:xfrm>
        <a:graphic>
          <a:graphicData uri="http://schemas.openxmlformats.org/presentationml/2006/ole">
            <mc:AlternateContent xmlns:mc="http://schemas.openxmlformats.org/markup-compatibility/2006">
              <mc:Choice xmlns:v="urn:schemas-microsoft-com:vml" Requires="v">
                <p:oleObj spid="_x0000_s1070" name="Document" r:id="rId4" imgW="7188200" imgH="3035300" progId="Word.Document.12">
                  <p:embed/>
                </p:oleObj>
              </mc:Choice>
              <mc:Fallback>
                <p:oleObj name="Document" r:id="rId4" imgW="7188200" imgH="3035300" progId="Word.Document.12">
                  <p:embed/>
                  <p:pic>
                    <p:nvPicPr>
                      <p:cNvPr id="0" name=""/>
                      <p:cNvPicPr/>
                      <p:nvPr/>
                    </p:nvPicPr>
                    <p:blipFill>
                      <a:blip r:embed="rId5"/>
                      <a:stretch>
                        <a:fillRect/>
                      </a:stretch>
                    </p:blipFill>
                    <p:spPr>
                      <a:xfrm>
                        <a:off x="977900" y="3161810"/>
                        <a:ext cx="7188200" cy="3035300"/>
                      </a:xfrm>
                      <a:prstGeom prst="rect">
                        <a:avLst/>
                      </a:prstGeom>
                    </p:spPr>
                  </p:pic>
                </p:oleObj>
              </mc:Fallback>
            </mc:AlternateContent>
          </a:graphicData>
        </a:graphic>
      </p:graphicFrame>
    </p:spTree>
    <p:extLst>
      <p:ext uri="{BB962C8B-B14F-4D97-AF65-F5344CB8AC3E}">
        <p14:creationId xmlns:p14="http://schemas.microsoft.com/office/powerpoint/2010/main" val="1899687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1" y="1862400"/>
            <a:ext cx="3917461" cy="4995600"/>
          </a:xfrm>
        </p:spPr>
        <p:txBody>
          <a:bodyPr>
            <a:normAutofit fontScale="85000" lnSpcReduction="10000"/>
          </a:bodyPr>
          <a:lstStyle/>
          <a:p>
            <a:pPr>
              <a:lnSpc>
                <a:spcPct val="110000"/>
              </a:lnSpc>
            </a:pPr>
            <a:r>
              <a:rPr lang="en-US" sz="4000" dirty="0" smtClean="0">
                <a:solidFill>
                  <a:srgbClr val="475BCD"/>
                </a:solidFill>
                <a:latin typeface="Stencil"/>
                <a:cs typeface="Stencil"/>
              </a:rPr>
              <a:t>Real-world connection</a:t>
            </a:r>
          </a:p>
          <a:p>
            <a:r>
              <a:rPr lang="en-US" sz="4000" dirty="0">
                <a:solidFill>
                  <a:schemeClr val="accent4">
                    <a:lumMod val="75000"/>
                  </a:schemeClr>
                </a:solidFill>
              </a:rPr>
              <a:t>Sickness, sweating, fever, shivering</a:t>
            </a:r>
          </a:p>
          <a:p>
            <a:pPr>
              <a:lnSpc>
                <a:spcPct val="110000"/>
              </a:lnSpc>
            </a:pPr>
            <a:endParaRPr lang="en-US" sz="4000" dirty="0" smtClean="0">
              <a:solidFill>
                <a:srgbClr val="475BCD"/>
              </a:solidFill>
              <a:latin typeface="Stencil"/>
              <a:cs typeface="Stencil"/>
            </a:endParaRPr>
          </a:p>
          <a:p>
            <a:pPr>
              <a:lnSpc>
                <a:spcPct val="110000"/>
              </a:lnSpc>
            </a:pPr>
            <a:r>
              <a:rPr lang="en-US" sz="4000" dirty="0" smtClean="0">
                <a:solidFill>
                  <a:srgbClr val="475BCD"/>
                </a:solidFill>
                <a:latin typeface="Stencil"/>
                <a:cs typeface="Stencil"/>
              </a:rPr>
              <a:t>Vocabulary</a:t>
            </a:r>
          </a:p>
          <a:p>
            <a:r>
              <a:rPr lang="en-US" sz="2400" dirty="0">
                <a:solidFill>
                  <a:srgbClr val="000000"/>
                </a:solidFill>
              </a:rPr>
              <a:t>*Homeostasis * Negative Feedback * Positive feedback * </a:t>
            </a:r>
            <a:endParaRPr lang="en-US" sz="2400" dirty="0">
              <a:solidFill>
                <a:srgbClr val="000000"/>
              </a:solidFill>
              <a:latin typeface="Stencil"/>
              <a:cs typeface="Stenci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2: Talking Like a Doctor—Introduction of Human Body</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46424"/>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604553"/>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76200" y="1754577"/>
            <a:ext cx="1828800" cy="5083885"/>
            <a:chOff x="76200" y="293448"/>
            <a:chExt cx="1828800" cy="4969413"/>
          </a:xfrm>
        </p:grpSpPr>
        <p:sp>
          <p:nvSpPr>
            <p:cNvPr id="22" name="Rounded Rectangle 21"/>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4" name="TextBox 23"/>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25" name="TextBox 24"/>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26" name="TextBox 25"/>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7" name="TextBox 26"/>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8" name="TextBox 27"/>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1" name="TextBox 30"/>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pic>
        <p:nvPicPr>
          <p:cNvPr id="2" name="Picture 1"/>
          <p:cNvPicPr>
            <a:picLocks noChangeAspect="1"/>
          </p:cNvPicPr>
          <p:nvPr/>
        </p:nvPicPr>
        <p:blipFill>
          <a:blip r:embed="rId2"/>
          <a:stretch>
            <a:fillRect/>
          </a:stretch>
        </p:blipFill>
        <p:spPr>
          <a:xfrm>
            <a:off x="5840051" y="2802766"/>
            <a:ext cx="2788719" cy="2882932"/>
          </a:xfrm>
          <a:prstGeom prst="rect">
            <a:avLst/>
          </a:prstGeom>
        </p:spPr>
      </p:pic>
    </p:spTree>
    <p:extLst>
      <p:ext uri="{BB962C8B-B14F-4D97-AF65-F5344CB8AC3E}">
        <p14:creationId xmlns:p14="http://schemas.microsoft.com/office/powerpoint/2010/main" val="41969985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862400"/>
            <a:ext cx="7238999" cy="4995600"/>
          </a:xfrm>
        </p:spPr>
        <p:txBody>
          <a:bodyPr>
            <a:normAutofit fontScale="92500" lnSpcReduction="20000"/>
          </a:bodyPr>
          <a:lstStyle/>
          <a:p>
            <a:r>
              <a:rPr lang="en-US" sz="4000" dirty="0" smtClean="0">
                <a:solidFill>
                  <a:srgbClr val="475BCD"/>
                </a:solidFill>
                <a:latin typeface="Stencil"/>
                <a:cs typeface="Stencil"/>
              </a:rPr>
              <a:t>Announcements</a:t>
            </a:r>
          </a:p>
          <a:p>
            <a:pPr marL="571500" indent="-571500" algn="l">
              <a:buFont typeface="Arial"/>
              <a:buChar char="•"/>
            </a:pPr>
            <a:r>
              <a:rPr lang="en-US" sz="4000" dirty="0" smtClean="0">
                <a:solidFill>
                  <a:srgbClr val="000000"/>
                </a:solidFill>
                <a:latin typeface="Century Gothic"/>
                <a:cs typeface="Century Gothic"/>
              </a:rPr>
              <a:t>Past Due: Interim/Exam Reflection Due</a:t>
            </a:r>
          </a:p>
          <a:p>
            <a:pPr marL="571500" indent="-571500" algn="l">
              <a:buFont typeface="Arial"/>
              <a:buChar char="•"/>
            </a:pPr>
            <a:r>
              <a:rPr lang="en-US" sz="4000" dirty="0" smtClean="0">
                <a:solidFill>
                  <a:srgbClr val="000000"/>
                </a:solidFill>
                <a:latin typeface="Century Gothic"/>
                <a:cs typeface="Century Gothic"/>
              </a:rPr>
              <a:t>DUE TOMORROW: Lab 2 notebook </a:t>
            </a:r>
            <a:r>
              <a:rPr lang="en-US" sz="4000" dirty="0" err="1" smtClean="0">
                <a:solidFill>
                  <a:srgbClr val="000000"/>
                </a:solidFill>
                <a:latin typeface="Century Gothic"/>
                <a:cs typeface="Century Gothic"/>
              </a:rPr>
              <a:t>writeup</a:t>
            </a:r>
            <a:r>
              <a:rPr lang="en-US" sz="4000" dirty="0" smtClean="0">
                <a:solidFill>
                  <a:srgbClr val="000000"/>
                </a:solidFill>
                <a:latin typeface="Century Gothic"/>
                <a:cs typeface="Century Gothic"/>
              </a:rPr>
              <a:t> and lab 2 sheet</a:t>
            </a:r>
            <a:endParaRPr lang="en-US" sz="4000" dirty="0">
              <a:solidFill>
                <a:srgbClr val="000000"/>
              </a:solidFill>
              <a:latin typeface="Century Gothic"/>
              <a:cs typeface="Century Gothic"/>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2: Talking Like a Doctor—Introduction of Human Body</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smtClean="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76200" y="1733328"/>
            <a:ext cx="1828800" cy="5083885"/>
            <a:chOff x="76200" y="293448"/>
            <a:chExt cx="1828800" cy="4969413"/>
          </a:xfrm>
        </p:grpSpPr>
        <p:sp>
          <p:nvSpPr>
            <p:cNvPr id="19" name="Rounded Rectangle 18"/>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9" name="TextBox 28"/>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32" name="TextBox 31"/>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3" name="TextBox 32"/>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4" name="TextBox 33"/>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35" name="TextBox 34"/>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6" name="TextBox 35"/>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2092824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862400"/>
            <a:ext cx="7238999" cy="4995600"/>
          </a:xfrm>
        </p:spPr>
        <p:txBody>
          <a:bodyPr>
            <a:normAutofit fontScale="92500" lnSpcReduction="20000"/>
          </a:bodyPr>
          <a:lstStyle/>
          <a:p>
            <a:r>
              <a:rPr lang="en-US" sz="4000" dirty="0" smtClean="0">
                <a:solidFill>
                  <a:srgbClr val="475BCD"/>
                </a:solidFill>
                <a:latin typeface="Stencil"/>
                <a:cs typeface="Stencil"/>
              </a:rPr>
              <a:t>Announcements</a:t>
            </a:r>
          </a:p>
          <a:p>
            <a:pPr marL="571500" indent="-571500" algn="l">
              <a:buFont typeface="Arial"/>
              <a:buChar char="•"/>
            </a:pPr>
            <a:r>
              <a:rPr lang="en-US" sz="4000" dirty="0" smtClean="0">
                <a:solidFill>
                  <a:srgbClr val="000000"/>
                </a:solidFill>
                <a:latin typeface="Century Gothic"/>
                <a:cs typeface="Century Gothic"/>
              </a:rPr>
              <a:t>DUE Tuesday 11/12/13:</a:t>
            </a:r>
          </a:p>
          <a:p>
            <a:pPr marL="571500" indent="-571500" algn="l">
              <a:buFont typeface="Arial"/>
              <a:buChar char="•"/>
            </a:pPr>
            <a:r>
              <a:rPr lang="en-US" sz="4000" dirty="0" smtClean="0">
                <a:solidFill>
                  <a:srgbClr val="000000"/>
                </a:solidFill>
                <a:latin typeface="Century Gothic"/>
                <a:cs typeface="Century Gothic"/>
              </a:rPr>
              <a:t>Typed lab report</a:t>
            </a:r>
          </a:p>
          <a:p>
            <a:pPr marL="571500" indent="-571500" algn="l">
              <a:buFont typeface="Arial"/>
              <a:buChar char="•"/>
            </a:pPr>
            <a:r>
              <a:rPr lang="en-US" sz="4000" dirty="0" smtClean="0">
                <a:solidFill>
                  <a:srgbClr val="000000"/>
                </a:solidFill>
                <a:latin typeface="Century Gothic"/>
                <a:cs typeface="Century Gothic"/>
              </a:rPr>
              <a:t>Packet #3 with 5 paragraph write </a:t>
            </a:r>
            <a:r>
              <a:rPr lang="en-US" sz="4000" dirty="0" smtClean="0">
                <a:solidFill>
                  <a:srgbClr val="000000"/>
                </a:solidFill>
                <a:latin typeface="Century Gothic"/>
                <a:cs typeface="Century Gothic"/>
              </a:rPr>
              <a:t>up</a:t>
            </a:r>
          </a:p>
          <a:p>
            <a:pPr marL="571500" indent="-571500" algn="l">
              <a:buFont typeface="Arial"/>
              <a:buChar char="•"/>
            </a:pPr>
            <a:r>
              <a:rPr lang="en-US" sz="4000" dirty="0" smtClean="0">
                <a:solidFill>
                  <a:srgbClr val="000000"/>
                </a:solidFill>
                <a:latin typeface="Century Gothic"/>
                <a:cs typeface="Century Gothic"/>
              </a:rPr>
              <a:t>Quiz #4 on 2.3 &amp; 2.4</a:t>
            </a:r>
            <a:endParaRPr lang="en-US" sz="4000" dirty="0">
              <a:solidFill>
                <a:srgbClr val="000000"/>
              </a:solidFill>
              <a:latin typeface="Century Gothic"/>
              <a:cs typeface="Century Gothic"/>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2: Talking Like a Doctor—Introduction of Human Body</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smtClean="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76200" y="1733328"/>
            <a:ext cx="1828800" cy="5083885"/>
            <a:chOff x="76200" y="293448"/>
            <a:chExt cx="1828800" cy="4969413"/>
          </a:xfrm>
        </p:grpSpPr>
        <p:sp>
          <p:nvSpPr>
            <p:cNvPr id="19" name="Rounded Rectangle 18"/>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9" name="TextBox 28"/>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32" name="TextBox 31"/>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3" name="TextBox 32"/>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4" name="TextBox 33"/>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35" name="TextBox 34"/>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6" name="TextBox 35"/>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Tree>
    <p:extLst>
      <p:ext uri="{BB962C8B-B14F-4D97-AF65-F5344CB8AC3E}">
        <p14:creationId xmlns:p14="http://schemas.microsoft.com/office/powerpoint/2010/main" val="23524210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862400"/>
            <a:ext cx="7238999" cy="4995600"/>
          </a:xfrm>
        </p:spPr>
        <p:txBody>
          <a:bodyPr>
            <a:normAutofit/>
          </a:bodyPr>
          <a:lstStyle/>
          <a:p>
            <a:pPr>
              <a:lnSpc>
                <a:spcPct val="100000"/>
              </a:lnSpc>
            </a:pPr>
            <a:r>
              <a:rPr lang="en-US" sz="4000" dirty="0" smtClean="0">
                <a:solidFill>
                  <a:srgbClr val="475BCD"/>
                </a:solidFill>
                <a:latin typeface="Stencil"/>
                <a:cs typeface="Stencil"/>
              </a:rPr>
              <a:t>Do Now</a:t>
            </a: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2: Talking Like a Doctor—Introduction of Human Body</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76200" y="1733328"/>
            <a:ext cx="1828800" cy="5083885"/>
            <a:chOff x="76200" y="293448"/>
            <a:chExt cx="1828800" cy="4969413"/>
          </a:xfrm>
        </p:grpSpPr>
        <p:sp>
          <p:nvSpPr>
            <p:cNvPr id="19" name="Rounded Rectangle 18"/>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9" name="TextBox 28"/>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32" name="TextBox 31"/>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3" name="TextBox 32"/>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4" name="TextBox 33"/>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35" name="TextBox 34"/>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6" name="TextBox 35"/>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50656543"/>
              </p:ext>
            </p:extLst>
          </p:nvPr>
        </p:nvGraphicFramePr>
        <p:xfrm>
          <a:off x="1905000" y="3068903"/>
          <a:ext cx="7188200" cy="3035300"/>
        </p:xfrm>
        <a:graphic>
          <a:graphicData uri="http://schemas.openxmlformats.org/presentationml/2006/ole">
            <mc:AlternateContent xmlns:mc="http://schemas.openxmlformats.org/markup-compatibility/2006">
              <mc:Choice xmlns:v="urn:schemas-microsoft-com:vml" Requires="v">
                <p:oleObj spid="_x0000_s40972" name="Document" r:id="rId4" imgW="7188200" imgH="3035300" progId="Word.Document.12">
                  <p:embed/>
                </p:oleObj>
              </mc:Choice>
              <mc:Fallback>
                <p:oleObj name="Document" r:id="rId4" imgW="7188200" imgH="3035300" progId="Word.Document.12">
                  <p:embed/>
                  <p:pic>
                    <p:nvPicPr>
                      <p:cNvPr id="0" name=""/>
                      <p:cNvPicPr/>
                      <p:nvPr/>
                    </p:nvPicPr>
                    <p:blipFill>
                      <a:blip r:embed="rId5"/>
                      <a:stretch>
                        <a:fillRect/>
                      </a:stretch>
                    </p:blipFill>
                    <p:spPr>
                      <a:xfrm>
                        <a:off x="1905000" y="3068903"/>
                        <a:ext cx="7188200" cy="3035300"/>
                      </a:xfrm>
                      <a:prstGeom prst="rect">
                        <a:avLst/>
                      </a:prstGeom>
                    </p:spPr>
                  </p:pic>
                </p:oleObj>
              </mc:Fallback>
            </mc:AlternateContent>
          </a:graphicData>
        </a:graphic>
      </p:graphicFrame>
    </p:spTree>
    <p:extLst>
      <p:ext uri="{BB962C8B-B14F-4D97-AF65-F5344CB8AC3E}">
        <p14:creationId xmlns:p14="http://schemas.microsoft.com/office/powerpoint/2010/main" val="2146259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905000" y="1862400"/>
            <a:ext cx="4855307" cy="4995600"/>
          </a:xfrm>
        </p:spPr>
        <p:txBody>
          <a:bodyPr>
            <a:normAutofit fontScale="62500" lnSpcReduction="20000"/>
          </a:bodyPr>
          <a:lstStyle/>
          <a:p>
            <a:pPr>
              <a:lnSpc>
                <a:spcPct val="100000"/>
              </a:lnSpc>
            </a:pPr>
            <a:r>
              <a:rPr lang="en-US" sz="4000" dirty="0" smtClean="0">
                <a:solidFill>
                  <a:srgbClr val="475BCD"/>
                </a:solidFill>
                <a:latin typeface="Stencil"/>
                <a:cs typeface="Stencil"/>
              </a:rPr>
              <a:t>Right now…</a:t>
            </a:r>
          </a:p>
          <a:p>
            <a:r>
              <a:rPr lang="en-US" sz="4000" dirty="0">
                <a:solidFill>
                  <a:srgbClr val="000000"/>
                </a:solidFill>
              </a:rPr>
              <a:t>Stand up right now, and try to balance on one foot until I say stop. </a:t>
            </a:r>
          </a:p>
          <a:p>
            <a:endParaRPr lang="en-US" sz="4000" dirty="0">
              <a:solidFill>
                <a:srgbClr val="000000"/>
              </a:solidFill>
            </a:endParaRPr>
          </a:p>
          <a:p>
            <a:r>
              <a:rPr lang="en-US" sz="4000" dirty="0">
                <a:solidFill>
                  <a:srgbClr val="000000"/>
                </a:solidFill>
              </a:rPr>
              <a:t>As you’re doing it, try to pay close attention to what your body’s feeling and what it’s doing</a:t>
            </a:r>
            <a:r>
              <a:rPr lang="en-US" sz="4000" dirty="0" smtClean="0">
                <a:solidFill>
                  <a:srgbClr val="000000"/>
                </a:solidFill>
              </a:rPr>
              <a:t>. Why do you think that is happening?</a:t>
            </a:r>
            <a:endParaRPr lang="en-US" sz="4800" dirty="0">
              <a:solidFill>
                <a:srgbClr val="000000"/>
              </a:solidFill>
            </a:endParaRPr>
          </a:p>
          <a:p>
            <a:pPr>
              <a:lnSpc>
                <a:spcPct val="100000"/>
              </a:lnSpc>
            </a:pPr>
            <a:endParaRPr lang="en-US" sz="4000" dirty="0" smtClean="0">
              <a:solidFill>
                <a:srgbClr val="475BCD"/>
              </a:solidFill>
              <a:latin typeface="Stencil"/>
              <a:cs typeface="Stenci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a:t>Unit 2: Talking Like a Doctor—Introduction of Human Body</a:t>
            </a:r>
            <a:endParaRPr lang="en-US" sz="2400" dirty="0"/>
          </a:p>
        </p:txBody>
      </p:sp>
      <p:sp>
        <p:nvSpPr>
          <p:cNvPr id="10" name="TextBox 9"/>
          <p:cNvSpPr txBox="1"/>
          <p:nvPr/>
        </p:nvSpPr>
        <p:spPr>
          <a:xfrm>
            <a:off x="0" y="524910"/>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85015"/>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76200" y="1733328"/>
            <a:ext cx="1828800" cy="5083885"/>
            <a:chOff x="76200" y="293448"/>
            <a:chExt cx="1828800" cy="4969413"/>
          </a:xfrm>
        </p:grpSpPr>
        <p:sp>
          <p:nvSpPr>
            <p:cNvPr id="19" name="Rounded Rectangle 18"/>
            <p:cNvSpPr/>
            <p:nvPr/>
          </p:nvSpPr>
          <p:spPr>
            <a:xfrm>
              <a:off x="76200" y="293448"/>
              <a:ext cx="1828800" cy="4969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002" y="577333"/>
              <a:ext cx="1453199" cy="369332"/>
            </a:xfrm>
            <a:prstGeom prst="rect">
              <a:avLst/>
            </a:prstGeom>
            <a:solidFill>
              <a:schemeClr val="accent2">
                <a:lumMod val="50000"/>
              </a:schemeClr>
            </a:solidFill>
          </p:spPr>
          <p:txBody>
            <a:bodyPr wrap="square" rtlCol="0">
              <a:spAutoFit/>
            </a:bodyPr>
            <a:lstStyle/>
            <a:p>
              <a:pPr algn="ctr"/>
              <a:r>
                <a:rPr lang="en-US" u="sng" dirty="0" smtClean="0">
                  <a:latin typeface="Stencil" pitchFamily="82" charset="0"/>
                </a:rPr>
                <a:t>AGENDA</a:t>
              </a:r>
              <a:endParaRPr lang="en-US" u="sng" dirty="0">
                <a:latin typeface="Stencil" pitchFamily="82" charset="0"/>
              </a:endParaRPr>
            </a:p>
          </p:txBody>
        </p:sp>
        <p:sp>
          <p:nvSpPr>
            <p:cNvPr id="29" name="TextBox 28"/>
            <p:cNvSpPr txBox="1"/>
            <p:nvPr/>
          </p:nvSpPr>
          <p:spPr>
            <a:xfrm>
              <a:off x="299401" y="1598950"/>
              <a:ext cx="1453199" cy="369332"/>
            </a:xfrm>
            <a:prstGeom prst="rect">
              <a:avLst/>
            </a:prstGeom>
            <a:solidFill>
              <a:schemeClr val="bg2">
                <a:lumMod val="50000"/>
                <a:lumOff val="50000"/>
              </a:schemeClr>
            </a:solidFill>
          </p:spPr>
          <p:txBody>
            <a:bodyPr wrap="square" rtlCol="0">
              <a:spAutoFit/>
            </a:bodyPr>
            <a:lstStyle/>
            <a:p>
              <a:r>
                <a:rPr lang="en-US" dirty="0" smtClean="0"/>
                <a:t>Introduction</a:t>
              </a:r>
              <a:endParaRPr lang="en-US" dirty="0"/>
            </a:p>
          </p:txBody>
        </p:sp>
        <p:sp>
          <p:nvSpPr>
            <p:cNvPr id="32" name="TextBox 31"/>
            <p:cNvSpPr txBox="1"/>
            <p:nvPr/>
          </p:nvSpPr>
          <p:spPr>
            <a:xfrm>
              <a:off x="299401" y="2057400"/>
              <a:ext cx="1453199" cy="369332"/>
            </a:xfrm>
            <a:prstGeom prst="rect">
              <a:avLst/>
            </a:prstGeom>
            <a:solidFill>
              <a:schemeClr val="accent6">
                <a:lumMod val="75000"/>
              </a:schemeClr>
            </a:solidFill>
          </p:spPr>
          <p:txBody>
            <a:bodyPr wrap="square" rtlCol="0">
              <a:spAutoFit/>
            </a:bodyPr>
            <a:lstStyle/>
            <a:p>
              <a:r>
                <a:rPr lang="en-US" dirty="0" smtClean="0"/>
                <a:t>Mini-Lesson</a:t>
              </a:r>
              <a:endParaRPr lang="en-US" dirty="0"/>
            </a:p>
          </p:txBody>
        </p:sp>
        <p:sp>
          <p:nvSpPr>
            <p:cNvPr id="33" name="TextBox 32"/>
            <p:cNvSpPr txBox="1"/>
            <p:nvPr/>
          </p:nvSpPr>
          <p:spPr>
            <a:xfrm>
              <a:off x="299401" y="2514600"/>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34" name="TextBox 33"/>
            <p:cNvSpPr txBox="1"/>
            <p:nvPr/>
          </p:nvSpPr>
          <p:spPr>
            <a:xfrm>
              <a:off x="299401" y="2990129"/>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35" name="TextBox 34"/>
            <p:cNvSpPr txBox="1"/>
            <p:nvPr/>
          </p:nvSpPr>
          <p:spPr>
            <a:xfrm>
              <a:off x="299401" y="3446560"/>
              <a:ext cx="1453199" cy="369332"/>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36" name="TextBox 35"/>
          <p:cNvSpPr txBox="1"/>
          <p:nvPr/>
        </p:nvSpPr>
        <p:spPr>
          <a:xfrm>
            <a:off x="294002" y="2559607"/>
            <a:ext cx="1453199" cy="377840"/>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pic>
        <p:nvPicPr>
          <p:cNvPr id="3" name="Picture 2"/>
          <p:cNvPicPr>
            <a:picLocks noChangeAspect="1"/>
          </p:cNvPicPr>
          <p:nvPr/>
        </p:nvPicPr>
        <p:blipFill>
          <a:blip r:embed="rId2"/>
          <a:stretch>
            <a:fillRect/>
          </a:stretch>
        </p:blipFill>
        <p:spPr>
          <a:xfrm>
            <a:off x="6699736" y="2466987"/>
            <a:ext cx="2374900" cy="3429000"/>
          </a:xfrm>
          <a:prstGeom prst="rect">
            <a:avLst/>
          </a:prstGeom>
        </p:spPr>
      </p:pic>
    </p:spTree>
    <p:extLst>
      <p:ext uri="{BB962C8B-B14F-4D97-AF65-F5344CB8AC3E}">
        <p14:creationId xmlns:p14="http://schemas.microsoft.com/office/powerpoint/2010/main" val="36222014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2: Talking Like a Doctor—Introduction to Human Body</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502436348"/>
              </p:ext>
            </p:extLst>
          </p:nvPr>
        </p:nvGraphicFramePr>
        <p:xfrm>
          <a:off x="488462" y="1993900"/>
          <a:ext cx="8147538" cy="3750408"/>
        </p:xfrm>
        <a:graphic>
          <a:graphicData uri="http://schemas.openxmlformats.org/presentationml/2006/ole">
            <mc:AlternateContent xmlns:mc="http://schemas.openxmlformats.org/markup-compatibility/2006">
              <mc:Choice xmlns:v="urn:schemas-microsoft-com:vml" Requires="v">
                <p:oleObj spid="_x0000_s46088" name="Document" r:id="rId4" imgW="7086600" imgH="2870200" progId="Word.Document.12">
                  <p:embed/>
                </p:oleObj>
              </mc:Choice>
              <mc:Fallback>
                <p:oleObj name="Document" r:id="rId4" imgW="7086600" imgH="2870200" progId="Word.Document.12">
                  <p:embed/>
                  <p:pic>
                    <p:nvPicPr>
                      <p:cNvPr id="0" name=""/>
                      <p:cNvPicPr/>
                      <p:nvPr/>
                    </p:nvPicPr>
                    <p:blipFill>
                      <a:blip r:embed="rId5"/>
                      <a:stretch>
                        <a:fillRect/>
                      </a:stretch>
                    </p:blipFill>
                    <p:spPr>
                      <a:xfrm>
                        <a:off x="488462" y="1993900"/>
                        <a:ext cx="8147538" cy="3750408"/>
                      </a:xfrm>
                      <a:prstGeom prst="rect">
                        <a:avLst/>
                      </a:prstGeom>
                    </p:spPr>
                  </p:pic>
                </p:oleObj>
              </mc:Fallback>
            </mc:AlternateContent>
          </a:graphicData>
        </a:graphic>
      </p:graphicFrame>
    </p:spTree>
    <p:extLst>
      <p:ext uri="{BB962C8B-B14F-4D97-AF65-F5344CB8AC3E}">
        <p14:creationId xmlns:p14="http://schemas.microsoft.com/office/powerpoint/2010/main" val="32506787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2: Talking Like a Doctor—Introduction to Human Body</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3555" y="1751617"/>
            <a:ext cx="9130444" cy="3477875"/>
          </a:xfrm>
          <a:prstGeom prst="rect">
            <a:avLst/>
          </a:prstGeom>
        </p:spPr>
        <p:txBody>
          <a:bodyPr wrap="square">
            <a:spAutoFit/>
          </a:bodyPr>
          <a:lstStyle/>
          <a:p>
            <a:pPr algn="ctr"/>
            <a:r>
              <a:rPr lang="en-US" sz="4400" dirty="0" smtClean="0">
                <a:solidFill>
                  <a:srgbClr val="475BCD"/>
                </a:solidFill>
                <a:latin typeface="Stencil"/>
                <a:cs typeface="Stencil"/>
              </a:rPr>
              <a:t>Book definition</a:t>
            </a:r>
          </a:p>
          <a:p>
            <a:pPr algn="ctr"/>
            <a:endParaRPr lang="en-US" sz="4400" b="1" dirty="0" smtClean="0">
              <a:solidFill>
                <a:srgbClr val="000000"/>
              </a:solidFill>
            </a:endParaRPr>
          </a:p>
          <a:p>
            <a:pPr algn="ctr"/>
            <a:r>
              <a:rPr lang="en-US" sz="4400" b="1" dirty="0" smtClean="0">
                <a:solidFill>
                  <a:srgbClr val="800000"/>
                </a:solidFill>
              </a:rPr>
              <a:t>the </a:t>
            </a:r>
            <a:r>
              <a:rPr lang="en-US" sz="4400" b="1" dirty="0">
                <a:solidFill>
                  <a:srgbClr val="800000"/>
                </a:solidFill>
              </a:rPr>
              <a:t>way body maintains the internal environment within certain limits.  </a:t>
            </a:r>
          </a:p>
          <a:p>
            <a:pPr algn="ctr"/>
            <a:endParaRPr lang="en-US" sz="4400" dirty="0" smtClean="0">
              <a:solidFill>
                <a:srgbClr val="800000"/>
              </a:solidFill>
              <a:latin typeface="Stencil"/>
              <a:cs typeface="Stencil"/>
            </a:endParaRPr>
          </a:p>
        </p:txBody>
      </p:sp>
    </p:spTree>
    <p:extLst>
      <p:ext uri="{BB962C8B-B14F-4D97-AF65-F5344CB8AC3E}">
        <p14:creationId xmlns:p14="http://schemas.microsoft.com/office/powerpoint/2010/main" val="25894245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483" name="Subtitle 2"/>
          <p:cNvSpPr>
            <a:spLocks noGrp="1"/>
          </p:cNvSpPr>
          <p:nvPr>
            <p:ph type="subTitle" idx="1"/>
          </p:nvPr>
        </p:nvSpPr>
        <p:spPr>
          <a:xfrm>
            <a:off x="1" y="1634374"/>
            <a:ext cx="9143998" cy="4704907"/>
          </a:xfrm>
        </p:spPr>
        <p:txBody>
          <a:bodyPr>
            <a:normAutofit/>
          </a:bodyPr>
          <a:lstStyle/>
          <a:p>
            <a:endParaRPr lang="en-US" sz="4000" b="1" dirty="0" smtClean="0">
              <a:solidFill>
                <a:srgbClr val="000000"/>
              </a:solidFill>
            </a:endParaRPr>
          </a:p>
          <a:p>
            <a:pPr lvl="0"/>
            <a:endParaRPr lang="en-US" sz="4000" dirty="0">
              <a:solidFill>
                <a:srgbClr val="000000"/>
              </a:solidFill>
            </a:endParaRPr>
          </a:p>
          <a:p>
            <a:endParaRPr lang="en-US" sz="4000" dirty="0">
              <a:solidFill>
                <a:srgbClr val="000000"/>
              </a:solidFill>
            </a:endParaRPr>
          </a:p>
        </p:txBody>
      </p:sp>
      <p:sp>
        <p:nvSpPr>
          <p:cNvPr id="8" name="TextBox 7"/>
          <p:cNvSpPr txBox="1"/>
          <p:nvPr/>
        </p:nvSpPr>
        <p:spPr>
          <a:xfrm>
            <a:off x="0" y="10318"/>
            <a:ext cx="9203323" cy="461665"/>
          </a:xfrm>
          <a:prstGeom prst="rect">
            <a:avLst/>
          </a:prstGeom>
          <a:solidFill>
            <a:schemeClr val="bg2">
              <a:lumMod val="90000"/>
              <a:lumOff val="10000"/>
            </a:schemeClr>
          </a:solidFill>
        </p:spPr>
        <p:txBody>
          <a:bodyPr wrap="square">
            <a:prstTxWarp prst="textNoShape">
              <a:avLst/>
            </a:prstTxWarp>
            <a:spAutoFit/>
          </a:bodyPr>
          <a:lstStyle/>
          <a:p>
            <a:pPr algn="ctr"/>
            <a:r>
              <a:rPr lang="en-US" sz="2400" b="1" dirty="0" smtClean="0"/>
              <a:t>Unit 2: Talking Like a Doctor—Introduction to Human Body</a:t>
            </a:r>
            <a:endParaRPr lang="en-US" sz="2400" dirty="0"/>
          </a:p>
        </p:txBody>
      </p:sp>
      <p:sp>
        <p:nvSpPr>
          <p:cNvPr id="10" name="TextBox 9"/>
          <p:cNvSpPr txBox="1"/>
          <p:nvPr/>
        </p:nvSpPr>
        <p:spPr>
          <a:xfrm>
            <a:off x="0" y="485834"/>
            <a:ext cx="1767799" cy="1015663"/>
          </a:xfrm>
          <a:prstGeom prst="rect">
            <a:avLst/>
          </a:prstGeom>
          <a:solidFill>
            <a:schemeClr val="accent2">
              <a:lumMod val="50000"/>
            </a:schemeClr>
          </a:solidFill>
        </p:spPr>
        <p:txBody>
          <a:bodyPr wrap="square">
            <a:prstTxWarp prst="textNoShape">
              <a:avLst/>
            </a:prstTxWarp>
            <a:spAutoFit/>
          </a:bodyPr>
          <a:lstStyle/>
          <a:p>
            <a:pPr algn="ctr"/>
            <a:r>
              <a:rPr lang="en-US" sz="6000" b="1" dirty="0" smtClean="0"/>
              <a:t>2.4</a:t>
            </a:r>
            <a:endParaRPr lang="en-US" sz="6000" dirty="0"/>
          </a:p>
        </p:txBody>
      </p:sp>
      <p:sp>
        <p:nvSpPr>
          <p:cNvPr id="11" name="TextBox 10"/>
          <p:cNvSpPr txBox="1"/>
          <p:nvPr/>
        </p:nvSpPr>
        <p:spPr>
          <a:xfrm>
            <a:off x="1767799" y="526886"/>
            <a:ext cx="7407619" cy="1015663"/>
          </a:xfrm>
          <a:prstGeom prst="rect">
            <a:avLst/>
          </a:prstGeom>
          <a:solidFill>
            <a:schemeClr val="accent2">
              <a:lumMod val="40000"/>
              <a:lumOff val="60000"/>
            </a:schemeClr>
          </a:solidFill>
        </p:spPr>
        <p:txBody>
          <a:bodyPr wrap="square">
            <a:prstTxWarp prst="textNoShape">
              <a:avLst/>
            </a:prstTxWarp>
            <a:spAutoFit/>
          </a:bodyPr>
          <a:lstStyle/>
          <a:p>
            <a:pPr algn="ctr"/>
            <a:r>
              <a:rPr lang="en-US" sz="3000" b="1" dirty="0">
                <a:solidFill>
                  <a:schemeClr val="bg1">
                    <a:lumMod val="85000"/>
                    <a:lumOff val="15000"/>
                  </a:schemeClr>
                </a:solidFill>
              </a:rPr>
              <a:t>Aim</a:t>
            </a:r>
            <a:r>
              <a:rPr lang="en-US" sz="3000" b="1" dirty="0">
                <a:solidFill>
                  <a:schemeClr val="bg1"/>
                </a:solidFill>
              </a:rPr>
              <a:t>: </a:t>
            </a:r>
            <a:r>
              <a:rPr lang="en-US" sz="3000" b="1" dirty="0">
                <a:solidFill>
                  <a:srgbClr val="000000"/>
                </a:solidFill>
              </a:rPr>
              <a:t>How does our body maintain balance?</a:t>
            </a:r>
          </a:p>
          <a:p>
            <a:pPr algn="ctr"/>
            <a:endParaRPr lang="en-US" sz="3000" b="1" dirty="0">
              <a:solidFill>
                <a:srgbClr val="000000"/>
              </a:solidFill>
            </a:endParaRPr>
          </a:p>
        </p:txBody>
      </p:sp>
      <p:cxnSp>
        <p:nvCxnSpPr>
          <p:cNvPr id="7" name="Straight Connector 6"/>
          <p:cNvCxnSpPr/>
          <p:nvPr/>
        </p:nvCxnSpPr>
        <p:spPr>
          <a:xfrm>
            <a:off x="-49799" y="1565477"/>
            <a:ext cx="9193798" cy="68897"/>
          </a:xfrm>
          <a:prstGeom prst="line">
            <a:avLst/>
          </a:prstGeom>
          <a:ln w="8572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1" y="6339281"/>
            <a:ext cx="9143998" cy="518719"/>
            <a:chOff x="1" y="4752805"/>
            <a:chExt cx="9143998" cy="507039"/>
          </a:xfrm>
        </p:grpSpPr>
        <p:sp>
          <p:nvSpPr>
            <p:cNvPr id="21" name="Rounded Rectangle 20"/>
            <p:cNvSpPr/>
            <p:nvPr/>
          </p:nvSpPr>
          <p:spPr>
            <a:xfrm>
              <a:off x="1" y="4752805"/>
              <a:ext cx="9143998" cy="507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78374" y="4827038"/>
              <a:ext cx="1453199" cy="369332"/>
            </a:xfrm>
            <a:prstGeom prst="rect">
              <a:avLst/>
            </a:prstGeom>
            <a:solidFill>
              <a:schemeClr val="bg2">
                <a:lumMod val="50000"/>
                <a:lumOff val="50000"/>
              </a:schemeClr>
            </a:solidFill>
          </p:spPr>
          <p:txBody>
            <a:bodyPr wrap="square" rtlCol="0">
              <a:spAutoFit/>
            </a:bodyPr>
            <a:lstStyle/>
            <a:p>
              <a:r>
                <a:rPr lang="en-US" dirty="0" smtClean="0"/>
                <a:t>Mini-Lesson</a:t>
              </a:r>
              <a:endParaRPr lang="en-US" dirty="0"/>
            </a:p>
          </p:txBody>
        </p:sp>
        <p:sp>
          <p:nvSpPr>
            <p:cNvPr id="25" name="TextBox 24"/>
            <p:cNvSpPr txBox="1"/>
            <p:nvPr/>
          </p:nvSpPr>
          <p:spPr>
            <a:xfrm>
              <a:off x="4648801" y="4823592"/>
              <a:ext cx="1453199" cy="361016"/>
            </a:xfrm>
            <a:prstGeom prst="rect">
              <a:avLst/>
            </a:prstGeom>
            <a:solidFill>
              <a:schemeClr val="accent6">
                <a:lumMod val="75000"/>
              </a:schemeClr>
            </a:solidFill>
          </p:spPr>
          <p:txBody>
            <a:bodyPr wrap="square" rtlCol="0">
              <a:spAutoFit/>
            </a:bodyPr>
            <a:lstStyle/>
            <a:p>
              <a:r>
                <a:rPr lang="en-US" dirty="0" smtClean="0"/>
                <a:t>Summary</a:t>
              </a:r>
              <a:endParaRPr lang="en-US" dirty="0"/>
            </a:p>
          </p:txBody>
        </p:sp>
        <p:sp>
          <p:nvSpPr>
            <p:cNvPr id="26" name="TextBox 25"/>
            <p:cNvSpPr txBox="1"/>
            <p:nvPr/>
          </p:nvSpPr>
          <p:spPr>
            <a:xfrm>
              <a:off x="6211050" y="4815175"/>
              <a:ext cx="1453199" cy="361016"/>
            </a:xfrm>
            <a:prstGeom prst="rect">
              <a:avLst/>
            </a:prstGeom>
            <a:solidFill>
              <a:schemeClr val="accent6">
                <a:lumMod val="75000"/>
              </a:schemeClr>
            </a:solidFill>
          </p:spPr>
          <p:txBody>
            <a:bodyPr wrap="square" rtlCol="0">
              <a:spAutoFit/>
            </a:bodyPr>
            <a:lstStyle/>
            <a:p>
              <a:r>
                <a:rPr lang="en-US" dirty="0" smtClean="0"/>
                <a:t>Work Period</a:t>
              </a:r>
              <a:endParaRPr lang="en-US" dirty="0"/>
            </a:p>
          </p:txBody>
        </p:sp>
        <p:sp>
          <p:nvSpPr>
            <p:cNvPr id="27" name="TextBox 26"/>
            <p:cNvSpPr txBox="1"/>
            <p:nvPr/>
          </p:nvSpPr>
          <p:spPr>
            <a:xfrm>
              <a:off x="7788491" y="4827893"/>
              <a:ext cx="1218738" cy="361016"/>
            </a:xfrm>
            <a:prstGeom prst="rect">
              <a:avLst/>
            </a:prstGeom>
            <a:solidFill>
              <a:schemeClr val="accent6">
                <a:lumMod val="75000"/>
              </a:schemeClr>
            </a:solidFill>
          </p:spPr>
          <p:txBody>
            <a:bodyPr wrap="square" rtlCol="0">
              <a:spAutoFit/>
            </a:bodyPr>
            <a:lstStyle/>
            <a:p>
              <a:r>
                <a:rPr lang="en-US" dirty="0" smtClean="0"/>
                <a:t>Exit Slip</a:t>
              </a:r>
              <a:endParaRPr lang="en-US" dirty="0"/>
            </a:p>
          </p:txBody>
        </p:sp>
      </p:grpSp>
      <p:sp>
        <p:nvSpPr>
          <p:cNvPr id="29" name="TextBox 28"/>
          <p:cNvSpPr txBox="1"/>
          <p:nvPr/>
        </p:nvSpPr>
        <p:spPr>
          <a:xfrm>
            <a:off x="107965" y="6422729"/>
            <a:ext cx="1347226" cy="369332"/>
          </a:xfrm>
          <a:prstGeom prst="rect">
            <a:avLst/>
          </a:prstGeom>
          <a:solidFill>
            <a:schemeClr val="accent6">
              <a:lumMod val="75000"/>
            </a:schemeClr>
          </a:solidFill>
        </p:spPr>
        <p:txBody>
          <a:bodyPr wrap="square" rtlCol="0">
            <a:spAutoFit/>
          </a:bodyPr>
          <a:lstStyle/>
          <a:p>
            <a:r>
              <a:rPr lang="en-US" dirty="0" smtClean="0"/>
              <a:t>Do Now</a:t>
            </a:r>
            <a:endParaRPr lang="en-US" dirty="0"/>
          </a:p>
        </p:txBody>
      </p:sp>
      <p:sp>
        <p:nvSpPr>
          <p:cNvPr id="30" name="TextBox 29"/>
          <p:cNvSpPr txBox="1"/>
          <p:nvPr/>
        </p:nvSpPr>
        <p:spPr>
          <a:xfrm>
            <a:off x="1547023" y="6422729"/>
            <a:ext cx="1453199" cy="377840"/>
          </a:xfrm>
          <a:prstGeom prst="rect">
            <a:avLst/>
          </a:prstGeom>
          <a:solidFill>
            <a:schemeClr val="accent6">
              <a:lumMod val="75000"/>
            </a:schemeClr>
          </a:solidFill>
        </p:spPr>
        <p:txBody>
          <a:bodyPr wrap="square" rtlCol="0">
            <a:spAutoFit/>
          </a:bodyPr>
          <a:lstStyle/>
          <a:p>
            <a:r>
              <a:rPr lang="en-US" dirty="0" smtClean="0"/>
              <a:t>Introduction</a:t>
            </a:r>
            <a:endParaRPr lang="en-US" dirty="0"/>
          </a:p>
        </p:txBody>
      </p:sp>
      <p:sp>
        <p:nvSpPr>
          <p:cNvPr id="3" name="Rectangle 2"/>
          <p:cNvSpPr/>
          <p:nvPr/>
        </p:nvSpPr>
        <p:spPr>
          <a:xfrm>
            <a:off x="13555" y="1751617"/>
            <a:ext cx="9130444" cy="5078313"/>
          </a:xfrm>
          <a:prstGeom prst="rect">
            <a:avLst/>
          </a:prstGeom>
        </p:spPr>
        <p:txBody>
          <a:bodyPr wrap="square">
            <a:spAutoFit/>
          </a:bodyPr>
          <a:lstStyle/>
          <a:p>
            <a:pPr algn="ctr"/>
            <a:r>
              <a:rPr lang="en-US" sz="3500" dirty="0" smtClean="0">
                <a:solidFill>
                  <a:srgbClr val="475BCD"/>
                </a:solidFill>
                <a:latin typeface="Stencil"/>
                <a:cs typeface="Stencil"/>
              </a:rPr>
              <a:t>Cells must maintain a balance of…</a:t>
            </a:r>
          </a:p>
          <a:p>
            <a:r>
              <a:rPr lang="en-US" sz="3500" b="1" dirty="0" smtClean="0">
                <a:solidFill>
                  <a:srgbClr val="800000"/>
                </a:solidFill>
              </a:rPr>
              <a:t>1. temperature</a:t>
            </a:r>
            <a:endParaRPr lang="en-US" sz="3500" b="1" dirty="0">
              <a:solidFill>
                <a:srgbClr val="800000"/>
              </a:solidFill>
            </a:endParaRPr>
          </a:p>
          <a:p>
            <a:r>
              <a:rPr lang="en-US" sz="3500" b="1" dirty="0">
                <a:solidFill>
                  <a:srgbClr val="800000"/>
                </a:solidFill>
              </a:rPr>
              <a:t>2. pH</a:t>
            </a:r>
          </a:p>
          <a:p>
            <a:r>
              <a:rPr lang="en-US" sz="3500" b="1" dirty="0">
                <a:solidFill>
                  <a:srgbClr val="800000"/>
                </a:solidFill>
              </a:rPr>
              <a:t>3. Blood sugar</a:t>
            </a:r>
          </a:p>
          <a:p>
            <a:r>
              <a:rPr lang="en-US" sz="3500" b="1" dirty="0">
                <a:solidFill>
                  <a:srgbClr val="800000"/>
                </a:solidFill>
              </a:rPr>
              <a:t>4. Nutrients</a:t>
            </a:r>
          </a:p>
          <a:p>
            <a:r>
              <a:rPr lang="en-US" sz="3500" b="1" dirty="0">
                <a:solidFill>
                  <a:srgbClr val="800000"/>
                </a:solidFill>
              </a:rPr>
              <a:t>5. Wastes</a:t>
            </a:r>
          </a:p>
          <a:p>
            <a:r>
              <a:rPr lang="en-US" sz="3500" b="1" dirty="0">
                <a:solidFill>
                  <a:srgbClr val="800000"/>
                </a:solidFill>
              </a:rPr>
              <a:t>6. Water</a:t>
            </a:r>
          </a:p>
          <a:p>
            <a:r>
              <a:rPr lang="en-US" sz="3500" b="1" dirty="0">
                <a:solidFill>
                  <a:srgbClr val="800000"/>
                </a:solidFill>
              </a:rPr>
              <a:t>7. Salt</a:t>
            </a:r>
          </a:p>
          <a:p>
            <a:pPr algn="ctr"/>
            <a:endParaRPr lang="en-US" sz="4400" dirty="0" smtClean="0">
              <a:solidFill>
                <a:srgbClr val="475BCD"/>
              </a:solidFill>
              <a:latin typeface="Stencil"/>
              <a:cs typeface="Stencil"/>
            </a:endParaRPr>
          </a:p>
        </p:txBody>
      </p:sp>
    </p:spTree>
    <p:extLst>
      <p:ext uri="{BB962C8B-B14F-4D97-AF65-F5344CB8AC3E}">
        <p14:creationId xmlns:p14="http://schemas.microsoft.com/office/powerpoint/2010/main" val="8512598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4799</TotalTime>
  <Words>861</Words>
  <Application>Microsoft Macintosh PowerPoint</Application>
  <PresentationFormat>On-screen Show (4:3)</PresentationFormat>
  <Paragraphs>221</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Twilight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NYCDOE Schools</dc:creator>
  <cp:lastModifiedBy>Princess Francois</cp:lastModifiedBy>
  <cp:revision>197</cp:revision>
  <dcterms:created xsi:type="dcterms:W3CDTF">2012-11-19T19:26:54Z</dcterms:created>
  <dcterms:modified xsi:type="dcterms:W3CDTF">2013-11-07T21:45:58Z</dcterms:modified>
</cp:coreProperties>
</file>