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notesMasterIdLst>
    <p:notesMasterId r:id="rId16"/>
  </p:notesMasterIdLst>
  <p:sldIdLst>
    <p:sldId id="257" r:id="rId2"/>
    <p:sldId id="306" r:id="rId3"/>
    <p:sldId id="475" r:id="rId4"/>
    <p:sldId id="443" r:id="rId5"/>
    <p:sldId id="444" r:id="rId6"/>
    <p:sldId id="363" r:id="rId7"/>
    <p:sldId id="469" r:id="rId8"/>
    <p:sldId id="470" r:id="rId9"/>
    <p:sldId id="471" r:id="rId10"/>
    <p:sldId id="472" r:id="rId11"/>
    <p:sldId id="473" r:id="rId12"/>
    <p:sldId id="474" r:id="rId13"/>
    <p:sldId id="371" r:id="rId14"/>
    <p:sldId id="3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65" d="100"/>
          <a:sy n="65" d="100"/>
        </p:scale>
        <p:origin x="-2080"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EE796-8BB9-8E40-BF38-D52FCB9B1618}" type="datetimeFigureOut">
              <a:rPr lang="en-US" smtClean="0"/>
              <a:t>10/2/13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EE6601-88E3-EE42-92CE-0AEC8762A50B}" type="slidenum">
              <a:rPr lang="en-US" smtClean="0"/>
              <a:t>‹#›</a:t>
            </a:fld>
            <a:endParaRPr lang="en-US"/>
          </a:p>
        </p:txBody>
      </p:sp>
    </p:spTree>
    <p:extLst>
      <p:ext uri="{BB962C8B-B14F-4D97-AF65-F5344CB8AC3E}">
        <p14:creationId xmlns:p14="http://schemas.microsoft.com/office/powerpoint/2010/main" val="14154668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10/2/13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CBC95-73C3-6940-8688-C6D4C3AD3A7E}" type="datetimeFigureOut">
              <a:rPr lang="en-US" smtClean="0"/>
              <a:pPr/>
              <a:t>10/2/13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CBC95-73C3-6940-8688-C6D4C3AD3A7E}" type="datetimeFigureOut">
              <a:rPr lang="en-US" smtClean="0"/>
              <a:pPr/>
              <a:t>10/2/13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CBC95-73C3-6940-8688-C6D4C3AD3A7E}" type="datetimeFigureOut">
              <a:rPr lang="en-US" smtClean="0"/>
              <a:pPr/>
              <a:t>10/2/13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10/2/13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CBC95-73C3-6940-8688-C6D4C3AD3A7E}" type="datetimeFigureOut">
              <a:rPr lang="en-US" smtClean="0"/>
              <a:pPr/>
              <a:t>10/2/13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CBC95-73C3-6940-8688-C6D4C3AD3A7E}" type="datetimeFigureOut">
              <a:rPr lang="en-US" smtClean="0"/>
              <a:pPr/>
              <a:t>10/2/13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CBC95-73C3-6940-8688-C6D4C3AD3A7E}" type="datetimeFigureOut">
              <a:rPr lang="en-US" smtClean="0"/>
              <a:pPr/>
              <a:t>10/2/13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CBC95-73C3-6940-8688-C6D4C3AD3A7E}" type="datetimeFigureOut">
              <a:rPr lang="en-US" smtClean="0"/>
              <a:pPr/>
              <a:t>10/2/13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CBC95-73C3-6940-8688-C6D4C3AD3A7E}" type="datetimeFigureOut">
              <a:rPr lang="en-US" smtClean="0"/>
              <a:pPr/>
              <a:t>10/2/13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CBC95-73C3-6940-8688-C6D4C3AD3A7E}" type="datetimeFigureOut">
              <a:rPr lang="en-US" smtClean="0"/>
              <a:pPr/>
              <a:t>10/2/13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CBC95-73C3-6940-8688-C6D4C3AD3A7E}" type="datetimeFigureOut">
              <a:rPr lang="en-US" smtClean="0"/>
              <a:pPr/>
              <a:t>10/2/13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24B31-E22C-0B4E-9FBB-D92B9D6F350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lumOff val="50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5000" y="1799718"/>
            <a:ext cx="7296150" cy="2615974"/>
          </a:xfrm>
        </p:spPr>
        <p:txBody>
          <a:bodyPr>
            <a:normAutofit fontScale="92500" lnSpcReduction="10000"/>
          </a:bodyPr>
          <a:lstStyle/>
          <a:p>
            <a:pPr algn="l" eaLnBrk="1" hangingPunct="1"/>
            <a:r>
              <a:rPr lang="en-US" sz="5100" b="1" u="sng" dirty="0" smtClean="0">
                <a:solidFill>
                  <a:schemeClr val="bg1"/>
                </a:solidFill>
                <a:latin typeface="Stencil"/>
                <a:ea typeface="ＭＳ Ｐゴシック" charset="-128"/>
                <a:cs typeface="Stencil"/>
              </a:rPr>
              <a:t>Objective:</a:t>
            </a:r>
          </a:p>
          <a:p>
            <a:r>
              <a:rPr lang="en-US" sz="3200" b="1" dirty="0" smtClean="0">
                <a:solidFill>
                  <a:schemeClr val="tx1"/>
                </a:solidFill>
              </a:rPr>
              <a:t>I will create a well-formulated introduction and conclusion.</a:t>
            </a:r>
          </a:p>
        </p:txBody>
      </p:sp>
      <p:sp>
        <p:nvSpPr>
          <p:cNvPr id="4" name="TextBox 3"/>
          <p:cNvSpPr txBox="1"/>
          <p:nvPr/>
        </p:nvSpPr>
        <p:spPr>
          <a:xfrm>
            <a:off x="1767799" y="565962"/>
            <a:ext cx="7407619" cy="1015663"/>
          </a:xfrm>
          <a:prstGeom prst="rect">
            <a:avLst/>
          </a:prstGeom>
          <a:solidFill>
            <a:schemeClr val="accent2">
              <a:lumMod val="60000"/>
              <a:lumOff val="40000"/>
            </a:schemeClr>
          </a:solidFill>
        </p:spPr>
        <p:txBody>
          <a:bodyPr wrap="square">
            <a:prstTxWarp prst="textNoShape">
              <a:avLst/>
            </a:prstTxWarp>
            <a:spAutoFit/>
          </a:bodyPr>
          <a:lstStyle/>
          <a:p>
            <a:pPr algn="ctr"/>
            <a:r>
              <a:rPr lang="en-US" sz="3000" b="1" dirty="0" smtClean="0">
                <a:solidFill>
                  <a:schemeClr val="bg1">
                    <a:lumMod val="85000"/>
                    <a:lumOff val="15000"/>
                  </a:schemeClr>
                </a:solidFill>
              </a:rPr>
              <a:t>Aim</a:t>
            </a:r>
            <a:r>
              <a:rPr lang="en-US" sz="3000" b="1" dirty="0" smtClean="0">
                <a:solidFill>
                  <a:schemeClr val="bg1"/>
                </a:solidFill>
              </a:rPr>
              <a:t>: </a:t>
            </a:r>
            <a:r>
              <a:rPr lang="en-US" sz="3000" b="1" dirty="0" smtClean="0">
                <a:solidFill>
                  <a:srgbClr val="000000"/>
                </a:solidFill>
              </a:rPr>
              <a:t>How do I create a well-formulated introduction and conclusion?</a:t>
            </a:r>
          </a:p>
        </p:txBody>
      </p:sp>
      <p:sp>
        <p:nvSpPr>
          <p:cNvPr id="8" name="TextBox 7"/>
          <p:cNvSpPr txBox="1"/>
          <p:nvPr/>
        </p:nvSpPr>
        <p:spPr>
          <a:xfrm>
            <a:off x="0" y="24490"/>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Unit 1: Becoming Chemists/Thinking Like a Doc—Scientific Method</a:t>
            </a:r>
            <a:endParaRPr lang="en-US" sz="2400" dirty="0"/>
          </a:p>
        </p:txBody>
      </p:sp>
      <p:sp>
        <p:nvSpPr>
          <p:cNvPr id="9" name="TextBox 8"/>
          <p:cNvSpPr txBox="1"/>
          <p:nvPr/>
        </p:nvSpPr>
        <p:spPr>
          <a:xfrm>
            <a:off x="0" y="563986"/>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cxnSp>
        <p:nvCxnSpPr>
          <p:cNvPr id="11" name="Straight Connector 10"/>
          <p:cNvCxnSpPr/>
          <p:nvPr/>
        </p:nvCxnSpPr>
        <p:spPr>
          <a:xfrm>
            <a:off x="-30261" y="166316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76200" y="1754577"/>
            <a:ext cx="1828800" cy="5083885"/>
            <a:chOff x="76200" y="293448"/>
            <a:chExt cx="1828800" cy="4969413"/>
          </a:xfrm>
        </p:grpSpPr>
        <p:sp>
          <p:nvSpPr>
            <p:cNvPr id="12" name="Rounded Rectangle 11"/>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14" name="TextBox 13"/>
            <p:cNvSpPr txBox="1"/>
            <p:nvPr/>
          </p:nvSpPr>
          <p:spPr>
            <a:xfrm>
              <a:off x="299401" y="1598950"/>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15" name="TextBox 14"/>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16" name="TextBox 15"/>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17" name="TextBox 16"/>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18" name="TextBox 17"/>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sp>
          <p:nvSpPr>
            <p:cNvPr id="19" name="TextBox 18"/>
            <p:cNvSpPr txBox="1"/>
            <p:nvPr/>
          </p:nvSpPr>
          <p:spPr>
            <a:xfrm>
              <a:off x="294001" y="1066800"/>
              <a:ext cx="1453199" cy="369332"/>
            </a:xfrm>
            <a:prstGeom prst="rect">
              <a:avLst/>
            </a:prstGeom>
            <a:solidFill>
              <a:schemeClr val="accent2">
                <a:lumMod val="40000"/>
                <a:lumOff val="60000"/>
              </a:schemeClr>
            </a:solidFill>
          </p:spPr>
          <p:txBody>
            <a:bodyPr wrap="square" rtlCol="0">
              <a:spAutoFit/>
            </a:bodyPr>
            <a:lstStyle/>
            <a:p>
              <a:r>
                <a:rPr lang="en-US" dirty="0" smtClean="0">
                  <a:solidFill>
                    <a:schemeClr val="bg1"/>
                  </a:solidFill>
                </a:rPr>
                <a:t>Do Now</a:t>
              </a:r>
              <a:endParaRPr lang="en-US" dirty="0">
                <a:solidFill>
                  <a:schemeClr val="bg1"/>
                </a:solidFill>
              </a:endParaRPr>
            </a:p>
          </p:txBody>
        </p:sp>
      </p:grpSp>
      <p:pic>
        <p:nvPicPr>
          <p:cNvPr id="3" name="Picture 2"/>
          <p:cNvPicPr>
            <a:picLocks noChangeAspect="1"/>
          </p:cNvPicPr>
          <p:nvPr/>
        </p:nvPicPr>
        <p:blipFill>
          <a:blip r:embed="rId2"/>
          <a:stretch>
            <a:fillRect/>
          </a:stretch>
        </p:blipFill>
        <p:spPr>
          <a:xfrm>
            <a:off x="520426" y="5568464"/>
            <a:ext cx="871830" cy="957382"/>
          </a:xfrm>
          <a:prstGeom prst="rect">
            <a:avLst/>
          </a:prstGeom>
        </p:spPr>
      </p:pic>
      <p:pic>
        <p:nvPicPr>
          <p:cNvPr id="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4310" y="4415692"/>
            <a:ext cx="1758511" cy="2369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Content Placeholder 2"/>
          <p:cNvSpPr txBox="1">
            <a:spLocks/>
          </p:cNvSpPr>
          <p:nvPr/>
        </p:nvSpPr>
        <p:spPr>
          <a:xfrm>
            <a:off x="3732821" y="4415692"/>
            <a:ext cx="5411179" cy="2442308"/>
          </a:xfrm>
          <a:prstGeom prst="rect">
            <a:avLst/>
          </a:prstGeom>
          <a:solidFill>
            <a:schemeClr val="accent2">
              <a:lumMod val="60000"/>
              <a:lumOff val="40000"/>
            </a:schemeClr>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3500" b="1" u="sng" dirty="0" smtClean="0">
                <a:solidFill>
                  <a:srgbClr val="000000"/>
                </a:solidFill>
                <a:latin typeface="Stencil" pitchFamily="82" charset="0"/>
              </a:rPr>
              <a:t>Do Now</a:t>
            </a:r>
            <a:r>
              <a:rPr lang="en-US" sz="2200" b="1" dirty="0" smtClean="0">
                <a:solidFill>
                  <a:srgbClr val="000000"/>
                </a:solidFill>
                <a:latin typeface="Stencil" pitchFamily="82" charset="0"/>
              </a:rPr>
              <a:t>: </a:t>
            </a:r>
            <a:r>
              <a:rPr lang="en-US" sz="2200" b="1" dirty="0" smtClean="0">
                <a:solidFill>
                  <a:srgbClr val="800000"/>
                </a:solidFill>
                <a:latin typeface="Corbel"/>
                <a:cs typeface="Corbel"/>
              </a:rPr>
              <a:t>(You have 5 minutes)</a:t>
            </a:r>
            <a:r>
              <a:rPr lang="en-US" sz="2200" b="1" u="sng" dirty="0">
                <a:solidFill>
                  <a:srgbClr val="800000"/>
                </a:solidFill>
                <a:latin typeface="Corbel"/>
                <a:cs typeface="Corbel"/>
              </a:rPr>
              <a:t> </a:t>
            </a:r>
            <a:endParaRPr lang="en-US" sz="2200" b="1" u="sng" dirty="0" smtClean="0">
              <a:solidFill>
                <a:srgbClr val="800000"/>
              </a:solidFill>
              <a:latin typeface="Corbel"/>
              <a:cs typeface="Corbel"/>
            </a:endParaRPr>
          </a:p>
          <a:p>
            <a:pPr algn="l"/>
            <a:r>
              <a:rPr lang="en-US" i="1" u="sng" dirty="0" smtClean="0">
                <a:solidFill>
                  <a:schemeClr val="bg1"/>
                </a:solidFill>
                <a:latin typeface="Century Gothic"/>
                <a:cs typeface="Century Gothic"/>
              </a:rPr>
              <a:t>On Do Now slip: </a:t>
            </a:r>
          </a:p>
          <a:p>
            <a:pPr algn="l"/>
            <a:r>
              <a:rPr lang="en-US" sz="2900" b="1" dirty="0">
                <a:solidFill>
                  <a:schemeClr val="bg1"/>
                </a:solidFill>
              </a:rPr>
              <a:t>Name four DIFFERENT things that must be included </a:t>
            </a:r>
            <a:r>
              <a:rPr lang="en-US" sz="2900" b="1" dirty="0" smtClean="0">
                <a:solidFill>
                  <a:schemeClr val="bg1"/>
                </a:solidFill>
              </a:rPr>
              <a:t>in </a:t>
            </a:r>
            <a:r>
              <a:rPr lang="en-US" sz="2900" b="1" dirty="0">
                <a:solidFill>
                  <a:schemeClr val="bg1"/>
                </a:solidFill>
              </a:rPr>
              <a:t>a good graph:</a:t>
            </a:r>
            <a:endParaRPr lang="en-US" sz="29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70000" lnSpcReduction="20000"/>
          </a:bodyPr>
          <a:lstStyle/>
          <a:p>
            <a:r>
              <a:rPr lang="en-US" b="1" dirty="0">
                <a:solidFill>
                  <a:srgbClr val="000000"/>
                </a:solidFill>
              </a:rPr>
              <a:t>EXAMPLE: (label each sentence with the component that it follows)</a:t>
            </a:r>
            <a:endParaRPr lang="en-US" dirty="0">
              <a:solidFill>
                <a:srgbClr val="000000"/>
              </a:solidFill>
            </a:endParaRPr>
          </a:p>
          <a:p>
            <a:r>
              <a:rPr lang="en-US" b="1" u="sng" dirty="0">
                <a:solidFill>
                  <a:srgbClr val="000000"/>
                </a:solidFill>
              </a:rPr>
              <a:t>Conclusion continued</a:t>
            </a:r>
            <a:r>
              <a:rPr lang="en-US" b="1" u="sng" dirty="0" smtClean="0">
                <a:solidFill>
                  <a:srgbClr val="000000"/>
                </a:solidFill>
              </a:rPr>
              <a:t>…</a:t>
            </a:r>
            <a:r>
              <a:rPr lang="en-US" dirty="0">
                <a:solidFill>
                  <a:srgbClr val="000000"/>
                </a:solidFill>
              </a:rPr>
              <a:t> </a:t>
            </a:r>
          </a:p>
          <a:p>
            <a:r>
              <a:rPr lang="en-US" dirty="0">
                <a:solidFill>
                  <a:srgbClr val="000000"/>
                </a:solidFill>
              </a:rPr>
              <a:t>Overall, the experiment was successful. However, there are some sources of error that probably affected the results of the experiment. One source of error could be how the tablet was broken into pieces. The chunks may not have all been the same size, which could have affected the rate. In the future, a knife could be used to break everything into equal size. Another source of error could be the timing of the test. There is a possibility that the timing could be off because the counting down may not have started immediately after the tablet hit the water. In the future, having one person drop the tablet while someone else starts the stopwatch could help with more accurate timing.</a:t>
            </a:r>
          </a:p>
          <a:p>
            <a:pPr marL="571500" lvl="0" indent="-571500">
              <a:lnSpc>
                <a:spcPct val="120000"/>
              </a:lnSpc>
              <a:buFont typeface="Wingdings" charset="2"/>
              <a:buChar char="q"/>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Unit 1: Becoming Chemists/Thinking Like a Doc—Scientific Method</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smtClean="0">
                <a:solidFill>
                  <a:schemeClr val="bg1">
                    <a:lumMod val="85000"/>
                    <a:lumOff val="15000"/>
                  </a:schemeClr>
                </a:solidFill>
              </a:rPr>
              <a:t>Aim</a:t>
            </a:r>
            <a:r>
              <a:rPr lang="en-US" sz="3000" b="1" dirty="0" smtClean="0">
                <a:solidFill>
                  <a:schemeClr val="bg1"/>
                </a:solidFill>
              </a:rPr>
              <a:t>: </a:t>
            </a:r>
            <a:r>
              <a:rPr lang="en-US" sz="3000" b="1" dirty="0" smtClean="0">
                <a:solidFill>
                  <a:srgbClr val="000000"/>
                </a:solidFill>
              </a:rPr>
              <a:t>How to create a well-formulated introduction and conclusion?</a:t>
            </a:r>
            <a:endParaRPr lang="en-US" sz="3000" b="1" dirty="0">
              <a:solidFill>
                <a:srgbClr val="000000"/>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5867004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lnSpcReduction="10000"/>
          </a:bodyPr>
          <a:lstStyle/>
          <a:p>
            <a:r>
              <a:rPr lang="en-US" b="1" dirty="0">
                <a:solidFill>
                  <a:srgbClr val="000000"/>
                </a:solidFill>
              </a:rPr>
              <a:t>EXAMPLE: (label each sentence with the component that it follows)</a:t>
            </a:r>
            <a:endParaRPr lang="en-US" dirty="0">
              <a:solidFill>
                <a:srgbClr val="000000"/>
              </a:solidFill>
            </a:endParaRPr>
          </a:p>
          <a:p>
            <a:r>
              <a:rPr lang="en-US" b="1" u="sng" dirty="0">
                <a:solidFill>
                  <a:srgbClr val="000000"/>
                </a:solidFill>
              </a:rPr>
              <a:t>Conclusion continued</a:t>
            </a:r>
            <a:r>
              <a:rPr lang="en-US" b="1" u="sng" dirty="0" smtClean="0">
                <a:solidFill>
                  <a:srgbClr val="000000"/>
                </a:solidFill>
              </a:rPr>
              <a:t>…</a:t>
            </a:r>
            <a:r>
              <a:rPr lang="en-US" dirty="0">
                <a:solidFill>
                  <a:srgbClr val="000000"/>
                </a:solidFill>
              </a:rPr>
              <a:t> </a:t>
            </a:r>
          </a:p>
          <a:p>
            <a:r>
              <a:rPr lang="en-US" dirty="0">
                <a:solidFill>
                  <a:srgbClr val="000000"/>
                </a:solidFill>
              </a:rPr>
              <a:t>After having completed the experiment, some questions popped into mind. I wonder how would temperature have an impact on the dissolving rate. I also wonder if using a different type of tablet would have an impact. </a:t>
            </a:r>
            <a:endParaRPr lang="en-US" dirty="0" smtClean="0">
              <a:solidFill>
                <a:srgbClr val="000000"/>
              </a:solidFill>
            </a:endParaRPr>
          </a:p>
          <a:p>
            <a:endParaRPr lang="en-US" sz="4000" dirty="0">
              <a:solidFill>
                <a:srgbClr val="000000"/>
              </a:solidFill>
            </a:endParaRPr>
          </a:p>
          <a:p>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Unit 1: Becoming Chemists/Thinking Like a Doc—Scientific Method</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a:t>
            </a:r>
            <a:r>
              <a:rPr lang="en-US" sz="3000" b="1" dirty="0" smtClean="0">
                <a:solidFill>
                  <a:srgbClr val="000000"/>
                </a:solidFill>
              </a:rPr>
              <a:t>to create a well-formulated introduction and conclusion?</a:t>
            </a:r>
            <a:endParaRPr lang="en-US" sz="3000" b="1" dirty="0">
              <a:solidFill>
                <a:srgbClr val="000000"/>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2980490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r>
              <a:rPr lang="en-US" b="1" u="sng" dirty="0">
                <a:solidFill>
                  <a:srgbClr val="000000"/>
                </a:solidFill>
              </a:rPr>
              <a:t>YOU TRY!</a:t>
            </a:r>
            <a:r>
              <a:rPr lang="en-US" b="1" dirty="0">
                <a:solidFill>
                  <a:srgbClr val="000000"/>
                </a:solidFill>
              </a:rPr>
              <a:t>: </a:t>
            </a:r>
            <a:r>
              <a:rPr lang="en-US" dirty="0" smtClean="0">
                <a:solidFill>
                  <a:srgbClr val="000000"/>
                </a:solidFill>
              </a:rPr>
              <a:t>Point </a:t>
            </a:r>
            <a:r>
              <a:rPr lang="en-US" dirty="0">
                <a:solidFill>
                  <a:srgbClr val="000000"/>
                </a:solidFill>
              </a:rPr>
              <a:t>out all the elements that are </a:t>
            </a:r>
            <a:r>
              <a:rPr lang="en-US" dirty="0" smtClean="0">
                <a:solidFill>
                  <a:srgbClr val="000000"/>
                </a:solidFill>
              </a:rPr>
              <a:t>missing:</a:t>
            </a:r>
          </a:p>
          <a:p>
            <a:endParaRPr lang="en-US" dirty="0">
              <a:solidFill>
                <a:srgbClr val="000000"/>
              </a:solidFill>
            </a:endParaRPr>
          </a:p>
          <a:p>
            <a:r>
              <a:rPr lang="en-US" b="1" dirty="0">
                <a:solidFill>
                  <a:srgbClr val="000000"/>
                </a:solidFill>
              </a:rPr>
              <a:t>What is wrong with the introduction?</a:t>
            </a:r>
            <a:r>
              <a:rPr lang="en-US" dirty="0">
                <a:solidFill>
                  <a:srgbClr val="000000"/>
                </a:solidFill>
              </a:rPr>
              <a:t> </a:t>
            </a:r>
            <a:endParaRPr lang="en-US" dirty="0" smtClean="0">
              <a:solidFill>
                <a:srgbClr val="000000"/>
              </a:solidFill>
            </a:endParaRPr>
          </a:p>
          <a:p>
            <a:r>
              <a:rPr lang="en-US" b="1" dirty="0">
                <a:solidFill>
                  <a:srgbClr val="000000"/>
                </a:solidFill>
              </a:rPr>
              <a:t>What is wrong with the </a:t>
            </a:r>
            <a:r>
              <a:rPr lang="en-US" b="1" dirty="0" smtClean="0">
                <a:solidFill>
                  <a:srgbClr val="000000"/>
                </a:solidFill>
              </a:rPr>
              <a:t>conclusion?</a:t>
            </a:r>
            <a:r>
              <a:rPr lang="en-US" dirty="0" smtClean="0">
                <a:solidFill>
                  <a:srgbClr val="000000"/>
                </a:solidFill>
              </a:rPr>
              <a:t> </a:t>
            </a:r>
            <a:endParaRPr lang="en-US" dirty="0">
              <a:solidFill>
                <a:srgbClr val="000000"/>
              </a:solidFill>
            </a:endParaRPr>
          </a:p>
          <a:p>
            <a:r>
              <a:rPr lang="en-US" dirty="0" smtClean="0">
                <a:solidFill>
                  <a:srgbClr val="000000"/>
                </a:solidFill>
              </a:rPr>
              <a:t>. </a:t>
            </a:r>
          </a:p>
          <a:p>
            <a:endParaRPr lang="en-US" sz="4000" dirty="0">
              <a:solidFill>
                <a:srgbClr val="000000"/>
              </a:solidFill>
            </a:endParaRPr>
          </a:p>
          <a:p>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Unit 1: Becoming Chemists/Thinking Like a Doc—Scientific Method</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a:t>
            </a:r>
            <a:r>
              <a:rPr lang="en-US" sz="3000" b="1" dirty="0" smtClean="0">
                <a:solidFill>
                  <a:srgbClr val="000000"/>
                </a:solidFill>
              </a:rPr>
              <a:t>to create a well-formulated introduction and conclusion?</a:t>
            </a:r>
            <a:endParaRPr lang="en-US" sz="3000" b="1" dirty="0">
              <a:solidFill>
                <a:srgbClr val="000000"/>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34366892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43998" cy="4704907"/>
          </a:xfrm>
        </p:spPr>
        <p:txBody>
          <a:bodyPr>
            <a:normAutofit fontScale="40000" lnSpcReduction="20000"/>
          </a:bodyPr>
          <a:lstStyle/>
          <a:p>
            <a:pPr>
              <a:lnSpc>
                <a:spcPct val="100000"/>
              </a:lnSpc>
            </a:pPr>
            <a:r>
              <a:rPr lang="en-US" sz="4000" b="1" dirty="0" smtClean="0">
                <a:solidFill>
                  <a:srgbClr val="000000"/>
                </a:solidFill>
              </a:rPr>
              <a:t>Complete Page 23</a:t>
            </a:r>
          </a:p>
          <a:p>
            <a:pPr algn="l"/>
            <a:r>
              <a:rPr lang="en-US" sz="4000" b="1" dirty="0">
                <a:solidFill>
                  <a:srgbClr val="000000"/>
                </a:solidFill>
              </a:rPr>
              <a:t>Practice:</a:t>
            </a:r>
            <a:endParaRPr lang="en-US" sz="4000" dirty="0">
              <a:solidFill>
                <a:srgbClr val="000000"/>
              </a:solidFill>
            </a:endParaRPr>
          </a:p>
          <a:p>
            <a:pPr algn="l"/>
            <a:r>
              <a:rPr lang="en-US" sz="4000" i="1" dirty="0">
                <a:solidFill>
                  <a:srgbClr val="000000"/>
                </a:solidFill>
              </a:rPr>
              <a:t>Practice writing an introduction and conclusion based on results from the cutting activity the day before</a:t>
            </a:r>
            <a:r>
              <a:rPr lang="en-US" sz="4000" i="1" dirty="0" smtClean="0">
                <a:solidFill>
                  <a:srgbClr val="000000"/>
                </a:solidFill>
              </a:rPr>
              <a:t>:</a:t>
            </a:r>
            <a:endParaRPr lang="en-US" sz="4000" dirty="0" smtClean="0">
              <a:solidFill>
                <a:srgbClr val="000000"/>
              </a:solidFill>
            </a:endParaRPr>
          </a:p>
          <a:p>
            <a:pPr algn="l"/>
            <a:r>
              <a:rPr lang="en-US" sz="5000" i="1" dirty="0" smtClean="0">
                <a:solidFill>
                  <a:srgbClr val="000000"/>
                </a:solidFill>
              </a:rPr>
              <a:t> </a:t>
            </a:r>
            <a:endParaRPr lang="en-US" sz="5000" dirty="0" smtClean="0">
              <a:solidFill>
                <a:srgbClr val="000000"/>
              </a:solidFill>
            </a:endParaRPr>
          </a:p>
          <a:p>
            <a:pPr algn="l"/>
            <a:r>
              <a:rPr lang="en-US" sz="5000" b="1" dirty="0" smtClean="0">
                <a:solidFill>
                  <a:srgbClr val="000000"/>
                </a:solidFill>
              </a:rPr>
              <a:t>Question</a:t>
            </a:r>
            <a:r>
              <a:rPr lang="en-US" sz="5000" b="1" dirty="0">
                <a:solidFill>
                  <a:srgbClr val="000000"/>
                </a:solidFill>
              </a:rPr>
              <a:t>:</a:t>
            </a:r>
            <a:r>
              <a:rPr lang="en-US" sz="5000" dirty="0">
                <a:solidFill>
                  <a:srgbClr val="000000"/>
                </a:solidFill>
              </a:rPr>
              <a:t> How does the volume change when the size of the paper keeps getting cut in half?</a:t>
            </a:r>
          </a:p>
          <a:p>
            <a:pPr algn="l"/>
            <a:r>
              <a:rPr lang="en-US" sz="5000" dirty="0">
                <a:solidFill>
                  <a:srgbClr val="000000"/>
                </a:solidFill>
              </a:rPr>
              <a:t> </a:t>
            </a:r>
          </a:p>
          <a:p>
            <a:pPr algn="l"/>
            <a:r>
              <a:rPr lang="en-US" sz="5000" dirty="0">
                <a:solidFill>
                  <a:srgbClr val="000000"/>
                </a:solidFill>
              </a:rPr>
              <a:t>HYPOTHESIS</a:t>
            </a:r>
            <a:r>
              <a:rPr lang="en-US" sz="5000" dirty="0" smtClean="0">
                <a:solidFill>
                  <a:srgbClr val="000000"/>
                </a:solidFill>
              </a:rPr>
              <a:t>:</a:t>
            </a:r>
            <a:endParaRPr lang="en-US" sz="5000" dirty="0">
              <a:solidFill>
                <a:srgbClr val="000000"/>
              </a:solidFill>
            </a:endParaRPr>
          </a:p>
          <a:p>
            <a:pPr algn="l"/>
            <a:r>
              <a:rPr lang="en-US" sz="5000" dirty="0">
                <a:solidFill>
                  <a:srgbClr val="000000"/>
                </a:solidFill>
              </a:rPr>
              <a:t>INDEPENDENT VARIABLE</a:t>
            </a:r>
            <a:r>
              <a:rPr lang="en-US" sz="5000" dirty="0" smtClean="0">
                <a:solidFill>
                  <a:srgbClr val="000000"/>
                </a:solidFill>
              </a:rPr>
              <a:t>:</a:t>
            </a:r>
            <a:endParaRPr lang="en-US" sz="5000" dirty="0">
              <a:solidFill>
                <a:srgbClr val="000000"/>
              </a:solidFill>
            </a:endParaRPr>
          </a:p>
          <a:p>
            <a:pPr algn="l"/>
            <a:r>
              <a:rPr lang="en-US" sz="5000" dirty="0">
                <a:solidFill>
                  <a:srgbClr val="000000"/>
                </a:solidFill>
              </a:rPr>
              <a:t>DEPENDENT VARIABLE</a:t>
            </a:r>
            <a:r>
              <a:rPr lang="en-US" sz="5000" dirty="0" smtClean="0">
                <a:solidFill>
                  <a:srgbClr val="000000"/>
                </a:solidFill>
              </a:rPr>
              <a:t>:</a:t>
            </a:r>
            <a:endParaRPr lang="en-US" sz="5000" dirty="0">
              <a:solidFill>
                <a:srgbClr val="000000"/>
              </a:solidFill>
            </a:endParaRPr>
          </a:p>
          <a:p>
            <a:pPr algn="l"/>
            <a:r>
              <a:rPr lang="en-US" sz="5000" dirty="0">
                <a:solidFill>
                  <a:srgbClr val="000000"/>
                </a:solidFill>
              </a:rPr>
              <a:t>CONSTANTS:</a:t>
            </a:r>
          </a:p>
          <a:p>
            <a:pPr>
              <a:lnSpc>
                <a:spcPct val="100000"/>
              </a:lnSpc>
            </a:pPr>
            <a:endParaRPr lang="en-US" sz="4000" b="1" dirty="0" smtClean="0">
              <a:solidFill>
                <a:srgbClr val="000000"/>
              </a:solidFill>
            </a:endParaRPr>
          </a:p>
          <a:p>
            <a:endParaRPr lang="en-US" sz="4000" b="1" dirty="0" smtClean="0">
              <a:solidFill>
                <a:srgbClr val="000000"/>
              </a:solidFill>
            </a:endParaRPr>
          </a:p>
          <a:p>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Unit 1: Becoming Chemists/Thinking Like a Doc—Scientific Method</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to create a well-formulated introduction and conclusion?</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1" y="6339281"/>
            <a:ext cx="9143998" cy="518719"/>
            <a:chOff x="1" y="4752805"/>
            <a:chExt cx="9143998" cy="507039"/>
          </a:xfrm>
        </p:grpSpPr>
        <p:sp>
          <p:nvSpPr>
            <p:cNvPr id="31" name="Rounded Rectangle 3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211050" y="4815175"/>
              <a:ext cx="1453199" cy="361016"/>
            </a:xfrm>
            <a:prstGeom prst="rect">
              <a:avLst/>
            </a:prstGeom>
            <a:solidFill>
              <a:schemeClr val="bg2">
                <a:lumMod val="50000"/>
                <a:lumOff val="50000"/>
              </a:schemeClr>
            </a:solidFill>
          </p:spPr>
          <p:txBody>
            <a:bodyPr wrap="square" rtlCol="0">
              <a:spAutoFit/>
            </a:bodyPr>
            <a:lstStyle/>
            <a:p>
              <a:r>
                <a:rPr lang="en-US" dirty="0" smtClean="0"/>
                <a:t>Work Period</a:t>
              </a:r>
              <a:endParaRPr lang="en-US" dirty="0"/>
            </a:p>
          </p:txBody>
        </p:sp>
        <p:sp>
          <p:nvSpPr>
            <p:cNvPr id="34" name="TextBox 33"/>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5" name="TextBox 34"/>
          <p:cNvSpPr txBox="1"/>
          <p:nvPr/>
        </p:nvSpPr>
        <p:spPr>
          <a:xfrm>
            <a:off x="3117450" y="6420618"/>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6" name="TextBox 35"/>
          <p:cNvSpPr txBox="1"/>
          <p:nvPr/>
        </p:nvSpPr>
        <p:spPr>
          <a:xfrm>
            <a:off x="4679699" y="6420618"/>
            <a:ext cx="1453199" cy="369332"/>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7" name="TextBox 36"/>
          <p:cNvSpPr txBox="1"/>
          <p:nvPr/>
        </p:nvSpPr>
        <p:spPr>
          <a:xfrm>
            <a:off x="1586099" y="6413191"/>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38" name="TextBox 37"/>
          <p:cNvSpPr txBox="1"/>
          <p:nvPr/>
        </p:nvSpPr>
        <p:spPr>
          <a:xfrm>
            <a:off x="78153" y="6420618"/>
            <a:ext cx="1453199"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Tree>
    <p:extLst>
      <p:ext uri="{BB962C8B-B14F-4D97-AF65-F5344CB8AC3E}">
        <p14:creationId xmlns:p14="http://schemas.microsoft.com/office/powerpoint/2010/main" val="39481552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49799" y="1569330"/>
            <a:ext cx="9193798" cy="4995600"/>
          </a:xfrm>
        </p:spPr>
        <p:txBody>
          <a:bodyPr>
            <a:normAutofit/>
          </a:bodyPr>
          <a:lstStyle/>
          <a:p>
            <a:pPr>
              <a:lnSpc>
                <a:spcPct val="100000"/>
              </a:lnSpc>
            </a:pPr>
            <a:r>
              <a:rPr lang="en-US" sz="4000" b="1" u="sng" dirty="0">
                <a:solidFill>
                  <a:schemeClr val="accent4">
                    <a:lumMod val="75000"/>
                  </a:schemeClr>
                </a:solidFill>
                <a:latin typeface="Stencil"/>
                <a:ea typeface="ＭＳ Ｐゴシック" charset="-128"/>
                <a:cs typeface="Stencil"/>
              </a:rPr>
              <a:t>Exit Slip</a:t>
            </a:r>
            <a:endParaRPr lang="en-US" sz="4000" b="1" i="1" dirty="0">
              <a:solidFill>
                <a:schemeClr val="accent4">
                  <a:lumMod val="75000"/>
                </a:schemeClr>
              </a:solidFill>
              <a:latin typeface="Stencil"/>
              <a:cs typeface="Stencil"/>
            </a:endParaRPr>
          </a:p>
          <a:p>
            <a:pPr>
              <a:lnSpc>
                <a:spcPct val="100000"/>
              </a:lnSpc>
            </a:pPr>
            <a:r>
              <a:rPr lang="en-US" sz="4000" b="1" i="1" dirty="0" smtClean="0">
                <a:solidFill>
                  <a:srgbClr val="FF0000"/>
                </a:solidFill>
              </a:rPr>
              <a:t>Make sure you get your trackers checked!</a:t>
            </a:r>
            <a:endParaRPr lang="en-US" sz="4000" b="1" i="1" dirty="0">
              <a:solidFill>
                <a:srgbClr val="FF0000"/>
              </a:solidFill>
            </a:endParaRPr>
          </a:p>
          <a:p>
            <a:pPr>
              <a:lnSpc>
                <a:spcPct val="100000"/>
              </a:lnSpc>
            </a:pPr>
            <a:endParaRPr lang="en-US" sz="4000" dirty="0">
              <a:solidFill>
                <a:srgbClr val="FF0000"/>
              </a:solidFill>
            </a:endParaRPr>
          </a:p>
          <a:p>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Unit 1: Becoming Chemists/Thinking Like a Doc—Scientific Method</a:t>
            </a:r>
            <a:endParaRPr lang="en-US" sz="2400" dirty="0"/>
          </a:p>
        </p:txBody>
      </p:sp>
      <p:sp>
        <p:nvSpPr>
          <p:cNvPr id="10" name="TextBox 9"/>
          <p:cNvSpPr txBox="1"/>
          <p:nvPr/>
        </p:nvSpPr>
        <p:spPr>
          <a:xfrm>
            <a:off x="0" y="544448"/>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to create a well-formulated introduction and conclusion?</a:t>
            </a:r>
          </a:p>
        </p:txBody>
      </p:sp>
      <p:cxnSp>
        <p:nvCxnSpPr>
          <p:cNvPr id="7" name="Straight Connector 6"/>
          <p:cNvCxnSpPr/>
          <p:nvPr/>
        </p:nvCxnSpPr>
        <p:spPr>
          <a:xfrm>
            <a:off x="-49799" y="1585015"/>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1" y="6339281"/>
            <a:ext cx="9143998" cy="518719"/>
            <a:chOff x="1" y="4752805"/>
            <a:chExt cx="9143998" cy="507039"/>
          </a:xfrm>
        </p:grpSpPr>
        <p:sp>
          <p:nvSpPr>
            <p:cNvPr id="31" name="Rounded Rectangle 3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788491" y="4827893"/>
              <a:ext cx="1218738" cy="361016"/>
            </a:xfrm>
            <a:prstGeom prst="rect">
              <a:avLst/>
            </a:prstGeom>
            <a:solidFill>
              <a:schemeClr val="bg2">
                <a:lumMod val="50000"/>
                <a:lumOff val="50000"/>
              </a:schemeClr>
            </a:solidFill>
          </p:spPr>
          <p:txBody>
            <a:bodyPr wrap="square" rtlCol="0">
              <a:spAutoFit/>
            </a:bodyPr>
            <a:lstStyle/>
            <a:p>
              <a:r>
                <a:rPr lang="en-US" dirty="0" smtClean="0"/>
                <a:t>Exit Slip</a:t>
              </a:r>
              <a:endParaRPr lang="en-US" dirty="0"/>
            </a:p>
          </p:txBody>
        </p:sp>
      </p:grpSp>
      <p:sp>
        <p:nvSpPr>
          <p:cNvPr id="35" name="TextBox 34"/>
          <p:cNvSpPr txBox="1"/>
          <p:nvPr/>
        </p:nvSpPr>
        <p:spPr>
          <a:xfrm>
            <a:off x="3117450" y="6420618"/>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6" name="TextBox 35"/>
          <p:cNvSpPr txBox="1"/>
          <p:nvPr/>
        </p:nvSpPr>
        <p:spPr>
          <a:xfrm>
            <a:off x="4679699" y="6420618"/>
            <a:ext cx="1453199" cy="369332"/>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7" name="TextBox 36"/>
          <p:cNvSpPr txBox="1"/>
          <p:nvPr/>
        </p:nvSpPr>
        <p:spPr>
          <a:xfrm>
            <a:off x="1586099" y="6413191"/>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38" name="TextBox 37"/>
          <p:cNvSpPr txBox="1"/>
          <p:nvPr/>
        </p:nvSpPr>
        <p:spPr>
          <a:xfrm>
            <a:off x="78153" y="6420618"/>
            <a:ext cx="1453199"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16" name="TextBox 15"/>
          <p:cNvSpPr txBox="1"/>
          <p:nvPr/>
        </p:nvSpPr>
        <p:spPr>
          <a:xfrm>
            <a:off x="6219320" y="6428713"/>
            <a:ext cx="1453199" cy="369332"/>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729522419"/>
              </p:ext>
            </p:extLst>
          </p:nvPr>
        </p:nvGraphicFramePr>
        <p:xfrm>
          <a:off x="1085599" y="3179396"/>
          <a:ext cx="7188200" cy="2882900"/>
        </p:xfrm>
        <a:graphic>
          <a:graphicData uri="http://schemas.openxmlformats.org/presentationml/2006/ole">
            <mc:AlternateContent xmlns:mc="http://schemas.openxmlformats.org/markup-compatibility/2006">
              <mc:Choice xmlns:v="urn:schemas-microsoft-com:vml" Requires="v">
                <p:oleObj spid="_x0000_s1071" name="Document" r:id="rId4" imgW="7188200" imgH="2882900" progId="Word.Document.12">
                  <p:embed/>
                </p:oleObj>
              </mc:Choice>
              <mc:Fallback>
                <p:oleObj name="Document" r:id="rId4" imgW="7188200" imgH="2882900" progId="Word.Document.12">
                  <p:embed/>
                  <p:pic>
                    <p:nvPicPr>
                      <p:cNvPr id="0" name=""/>
                      <p:cNvPicPr/>
                      <p:nvPr/>
                    </p:nvPicPr>
                    <p:blipFill>
                      <a:blip r:embed="rId5"/>
                      <a:stretch>
                        <a:fillRect/>
                      </a:stretch>
                    </p:blipFill>
                    <p:spPr>
                      <a:xfrm>
                        <a:off x="1085599" y="3179396"/>
                        <a:ext cx="7188200" cy="2882900"/>
                      </a:xfrm>
                      <a:prstGeom prst="rect">
                        <a:avLst/>
                      </a:prstGeom>
                    </p:spPr>
                  </p:pic>
                </p:oleObj>
              </mc:Fallback>
            </mc:AlternateContent>
          </a:graphicData>
        </a:graphic>
      </p:graphicFrame>
    </p:spTree>
    <p:extLst>
      <p:ext uri="{BB962C8B-B14F-4D97-AF65-F5344CB8AC3E}">
        <p14:creationId xmlns:p14="http://schemas.microsoft.com/office/powerpoint/2010/main" val="1899687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5001" y="1862400"/>
            <a:ext cx="4093307" cy="4995600"/>
          </a:xfrm>
        </p:spPr>
        <p:txBody>
          <a:bodyPr>
            <a:normAutofit fontScale="92500" lnSpcReduction="20000"/>
          </a:bodyPr>
          <a:lstStyle/>
          <a:p>
            <a:pPr>
              <a:lnSpc>
                <a:spcPct val="110000"/>
              </a:lnSpc>
            </a:pPr>
            <a:r>
              <a:rPr lang="en-US" sz="4000" dirty="0" smtClean="0">
                <a:solidFill>
                  <a:srgbClr val="475BCD"/>
                </a:solidFill>
                <a:latin typeface="Stencil"/>
                <a:cs typeface="Stencil"/>
              </a:rPr>
              <a:t>Real-world connection</a:t>
            </a:r>
          </a:p>
          <a:p>
            <a:pPr>
              <a:lnSpc>
                <a:spcPct val="110000"/>
              </a:lnSpc>
            </a:pPr>
            <a:r>
              <a:rPr lang="en-US" sz="4000" dirty="0" smtClean="0">
                <a:solidFill>
                  <a:schemeClr val="accent4">
                    <a:lumMod val="50000"/>
                  </a:schemeClr>
                </a:solidFill>
              </a:rPr>
              <a:t>Starting and ending a story/book</a:t>
            </a:r>
          </a:p>
          <a:p>
            <a:pPr>
              <a:lnSpc>
                <a:spcPct val="110000"/>
              </a:lnSpc>
            </a:pPr>
            <a:endParaRPr lang="en-US" sz="4000" dirty="0" smtClean="0">
              <a:solidFill>
                <a:srgbClr val="475BCD"/>
              </a:solidFill>
              <a:latin typeface="Stencil"/>
              <a:cs typeface="Stencil"/>
            </a:endParaRPr>
          </a:p>
          <a:p>
            <a:pPr>
              <a:lnSpc>
                <a:spcPct val="110000"/>
              </a:lnSpc>
            </a:pPr>
            <a:r>
              <a:rPr lang="en-US" sz="4000" dirty="0" smtClean="0">
                <a:solidFill>
                  <a:srgbClr val="475BCD"/>
                </a:solidFill>
                <a:latin typeface="Stencil"/>
                <a:cs typeface="Stencil"/>
              </a:rPr>
              <a:t>Vocabulary</a:t>
            </a:r>
          </a:p>
          <a:p>
            <a:pPr>
              <a:lnSpc>
                <a:spcPct val="110000"/>
              </a:lnSpc>
            </a:pPr>
            <a:r>
              <a:rPr lang="en-US" sz="4000" dirty="0" smtClean="0">
                <a:solidFill>
                  <a:srgbClr val="000000"/>
                </a:solidFill>
              </a:rPr>
              <a:t>*Introduction </a:t>
            </a:r>
          </a:p>
          <a:p>
            <a:pPr>
              <a:lnSpc>
                <a:spcPct val="110000"/>
              </a:lnSpc>
            </a:pPr>
            <a:r>
              <a:rPr lang="en-US" sz="4000" dirty="0" smtClean="0">
                <a:solidFill>
                  <a:srgbClr val="000000"/>
                </a:solidFill>
              </a:rPr>
              <a:t>* Conclusion *</a:t>
            </a:r>
            <a:endParaRPr lang="en-US" sz="4000" dirty="0">
              <a:solidFill>
                <a:srgbClr val="000000"/>
              </a:solidFill>
              <a:latin typeface="Stencil"/>
              <a:cs typeface="Stenci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Unit 1: Becoming Chemists/Thinking Like a Doc—Scientific Method</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create a well-formulated introduction and conclusion?</a:t>
            </a:r>
          </a:p>
        </p:txBody>
      </p:sp>
      <p:cxnSp>
        <p:nvCxnSpPr>
          <p:cNvPr id="7" name="Straight Connector 6"/>
          <p:cNvCxnSpPr/>
          <p:nvPr/>
        </p:nvCxnSpPr>
        <p:spPr>
          <a:xfrm>
            <a:off x="-49799" y="1604553"/>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1" name="Group 20"/>
          <p:cNvGrpSpPr/>
          <p:nvPr/>
        </p:nvGrpSpPr>
        <p:grpSpPr>
          <a:xfrm>
            <a:off x="76200" y="1754577"/>
            <a:ext cx="1828800" cy="5083885"/>
            <a:chOff x="76200" y="293448"/>
            <a:chExt cx="1828800" cy="4969413"/>
          </a:xfrm>
        </p:grpSpPr>
        <p:sp>
          <p:nvSpPr>
            <p:cNvPr id="22" name="Rounded Rectangle 21"/>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24" name="TextBox 23"/>
            <p:cNvSpPr txBox="1"/>
            <p:nvPr/>
          </p:nvSpPr>
          <p:spPr>
            <a:xfrm>
              <a:off x="299401" y="1598950"/>
              <a:ext cx="1453199" cy="369332"/>
            </a:xfrm>
            <a:prstGeom prst="rect">
              <a:avLst/>
            </a:prstGeom>
            <a:solidFill>
              <a:schemeClr val="bg2">
                <a:lumMod val="50000"/>
                <a:lumOff val="50000"/>
              </a:schemeClr>
            </a:solidFill>
          </p:spPr>
          <p:txBody>
            <a:bodyPr wrap="square" rtlCol="0">
              <a:spAutoFit/>
            </a:bodyPr>
            <a:lstStyle/>
            <a:p>
              <a:r>
                <a:rPr lang="en-US" dirty="0" smtClean="0"/>
                <a:t>Introduction</a:t>
              </a:r>
              <a:endParaRPr lang="en-US" dirty="0"/>
            </a:p>
          </p:txBody>
        </p:sp>
        <p:sp>
          <p:nvSpPr>
            <p:cNvPr id="25" name="TextBox 24"/>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26" name="TextBox 25"/>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7" name="TextBox 26"/>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8" name="TextBox 27"/>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1" name="TextBox 30"/>
          <p:cNvSpPr txBox="1"/>
          <p:nvPr/>
        </p:nvSpPr>
        <p:spPr>
          <a:xfrm>
            <a:off x="294002" y="2559607"/>
            <a:ext cx="1453199" cy="377840"/>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pic>
        <p:nvPicPr>
          <p:cNvPr id="5" name="Picture 4"/>
          <p:cNvPicPr>
            <a:picLocks noChangeAspect="1"/>
          </p:cNvPicPr>
          <p:nvPr/>
        </p:nvPicPr>
        <p:blipFill>
          <a:blip r:embed="rId2"/>
          <a:stretch>
            <a:fillRect/>
          </a:stretch>
        </p:blipFill>
        <p:spPr>
          <a:xfrm>
            <a:off x="6164384" y="2578547"/>
            <a:ext cx="2594054" cy="2896694"/>
          </a:xfrm>
          <a:prstGeom prst="rect">
            <a:avLst/>
          </a:prstGeom>
        </p:spPr>
      </p:pic>
    </p:spTree>
    <p:extLst>
      <p:ext uri="{BB962C8B-B14F-4D97-AF65-F5344CB8AC3E}">
        <p14:creationId xmlns:p14="http://schemas.microsoft.com/office/powerpoint/2010/main" val="41969985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5001" y="1862400"/>
            <a:ext cx="7238998" cy="4995600"/>
          </a:xfrm>
        </p:spPr>
        <p:txBody>
          <a:bodyPr>
            <a:normAutofit/>
          </a:bodyPr>
          <a:lstStyle/>
          <a:p>
            <a:pPr>
              <a:lnSpc>
                <a:spcPct val="110000"/>
              </a:lnSpc>
            </a:pPr>
            <a:r>
              <a:rPr lang="en-US" sz="4000" dirty="0">
                <a:solidFill>
                  <a:srgbClr val="475BCD"/>
                </a:solidFill>
                <a:latin typeface="Stencil"/>
                <a:cs typeface="Stencil"/>
              </a:rPr>
              <a:t>Announcements</a:t>
            </a:r>
          </a:p>
          <a:p>
            <a:pPr>
              <a:lnSpc>
                <a:spcPct val="110000"/>
              </a:lnSpc>
            </a:pPr>
            <a:endParaRPr lang="en-US" sz="4000" dirty="0">
              <a:solidFill>
                <a:srgbClr val="475BCD"/>
              </a:solidFill>
              <a:latin typeface="Stencil"/>
              <a:cs typeface="Stencil"/>
            </a:endParaRPr>
          </a:p>
          <a:p>
            <a:pPr marL="571500" indent="-571500" algn="l">
              <a:lnSpc>
                <a:spcPct val="110000"/>
              </a:lnSpc>
              <a:buFont typeface="Arial"/>
              <a:buChar char="•"/>
            </a:pPr>
            <a:r>
              <a:rPr lang="en-US" sz="4000" dirty="0">
                <a:solidFill>
                  <a:schemeClr val="bg1"/>
                </a:solidFill>
                <a:latin typeface="Century Gothic"/>
                <a:cs typeface="Century Gothic"/>
              </a:rPr>
              <a:t>Packet #2 is due Tuesday 10/8/13</a:t>
            </a:r>
          </a:p>
          <a:p>
            <a:pPr marL="571500" indent="-571500" algn="l">
              <a:lnSpc>
                <a:spcPct val="110000"/>
              </a:lnSpc>
              <a:buFont typeface="Arial"/>
              <a:buChar char="•"/>
            </a:pPr>
            <a:r>
              <a:rPr lang="en-US" sz="4000" dirty="0">
                <a:solidFill>
                  <a:schemeClr val="bg1"/>
                </a:solidFill>
                <a:latin typeface="Century Gothic"/>
                <a:cs typeface="Century Gothic"/>
              </a:rPr>
              <a:t>Quiz#2 is on Tuesday 10/8/13 (on Packet 2)</a:t>
            </a:r>
            <a:endParaRPr lang="en-US" sz="4000" dirty="0">
              <a:solidFill>
                <a:schemeClr val="bg1"/>
              </a:solidFill>
              <a:latin typeface="Century Gothic"/>
              <a:cs typeface="Century Gothic"/>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Unit 1: Becoming Chemists/Thinking Like a Doc—Scientific Method</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create a well-formulated introduction and conclusion?</a:t>
            </a:r>
          </a:p>
        </p:txBody>
      </p:sp>
      <p:cxnSp>
        <p:nvCxnSpPr>
          <p:cNvPr id="7" name="Straight Connector 6"/>
          <p:cNvCxnSpPr/>
          <p:nvPr/>
        </p:nvCxnSpPr>
        <p:spPr>
          <a:xfrm>
            <a:off x="-49799" y="1604553"/>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1" name="Group 20"/>
          <p:cNvGrpSpPr/>
          <p:nvPr/>
        </p:nvGrpSpPr>
        <p:grpSpPr>
          <a:xfrm>
            <a:off x="76200" y="1754577"/>
            <a:ext cx="1828800" cy="5083885"/>
            <a:chOff x="76200" y="293448"/>
            <a:chExt cx="1828800" cy="4969413"/>
          </a:xfrm>
        </p:grpSpPr>
        <p:sp>
          <p:nvSpPr>
            <p:cNvPr id="22" name="Rounded Rectangle 21"/>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24" name="TextBox 23"/>
            <p:cNvSpPr txBox="1"/>
            <p:nvPr/>
          </p:nvSpPr>
          <p:spPr>
            <a:xfrm>
              <a:off x="299401" y="1598950"/>
              <a:ext cx="1453199" cy="369332"/>
            </a:xfrm>
            <a:prstGeom prst="rect">
              <a:avLst/>
            </a:prstGeom>
            <a:solidFill>
              <a:schemeClr val="bg2">
                <a:lumMod val="50000"/>
                <a:lumOff val="50000"/>
              </a:schemeClr>
            </a:solidFill>
          </p:spPr>
          <p:txBody>
            <a:bodyPr wrap="square" rtlCol="0">
              <a:spAutoFit/>
            </a:bodyPr>
            <a:lstStyle/>
            <a:p>
              <a:r>
                <a:rPr lang="en-US" dirty="0" smtClean="0"/>
                <a:t>Introduction</a:t>
              </a:r>
              <a:endParaRPr lang="en-US" dirty="0"/>
            </a:p>
          </p:txBody>
        </p:sp>
        <p:sp>
          <p:nvSpPr>
            <p:cNvPr id="25" name="TextBox 24"/>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26" name="TextBox 25"/>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7" name="TextBox 26"/>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8" name="TextBox 27"/>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1" name="TextBox 30"/>
          <p:cNvSpPr txBox="1"/>
          <p:nvPr/>
        </p:nvSpPr>
        <p:spPr>
          <a:xfrm>
            <a:off x="294002" y="2559607"/>
            <a:ext cx="1453199" cy="377840"/>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Tree>
    <p:extLst>
      <p:ext uri="{BB962C8B-B14F-4D97-AF65-F5344CB8AC3E}">
        <p14:creationId xmlns:p14="http://schemas.microsoft.com/office/powerpoint/2010/main" val="2368024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5000" y="1862400"/>
            <a:ext cx="4127500" cy="4995600"/>
          </a:xfrm>
        </p:spPr>
        <p:txBody>
          <a:bodyPr>
            <a:normAutofit/>
          </a:bodyPr>
          <a:lstStyle/>
          <a:p>
            <a:pPr>
              <a:lnSpc>
                <a:spcPct val="100000"/>
              </a:lnSpc>
            </a:pPr>
            <a:r>
              <a:rPr lang="en-US" sz="4000" smtClean="0">
                <a:solidFill>
                  <a:srgbClr val="475BCD"/>
                </a:solidFill>
                <a:latin typeface="Stencil"/>
                <a:cs typeface="Stencil"/>
              </a:rPr>
              <a:t>TURN AND TALK</a:t>
            </a:r>
            <a:endParaRPr lang="en-US" sz="2400" b="1" dirty="0" smtClean="0">
              <a:solidFill>
                <a:srgbClr val="000000"/>
              </a:solidFill>
              <a:latin typeface="Century Gothic"/>
              <a:cs typeface="Century Gothic"/>
            </a:endParaRPr>
          </a:p>
          <a:p>
            <a:pPr>
              <a:lnSpc>
                <a:spcPct val="100000"/>
              </a:lnSpc>
            </a:pPr>
            <a:endParaRPr lang="en-US" sz="2400" b="1" dirty="0" smtClean="0">
              <a:solidFill>
                <a:srgbClr val="000000"/>
              </a:solidFill>
              <a:latin typeface="Century Gothic"/>
              <a:cs typeface="Century Gothic"/>
            </a:endParaRPr>
          </a:p>
          <a:p>
            <a:pPr>
              <a:lnSpc>
                <a:spcPct val="100000"/>
              </a:lnSpc>
            </a:pPr>
            <a:r>
              <a:rPr lang="en-US" sz="2400" b="1" dirty="0" smtClean="0">
                <a:solidFill>
                  <a:srgbClr val="000000"/>
                </a:solidFill>
                <a:latin typeface="Century Gothic"/>
                <a:cs typeface="Century Gothic"/>
              </a:rPr>
              <a:t>How do you know whether you are interested in buying a book or not?</a:t>
            </a:r>
          </a:p>
          <a:p>
            <a:pPr>
              <a:lnSpc>
                <a:spcPct val="100000"/>
              </a:lnSpc>
            </a:pPr>
            <a:endParaRPr lang="en-US" sz="2400" b="1" dirty="0" smtClean="0">
              <a:solidFill>
                <a:srgbClr val="000000"/>
              </a:solidFill>
              <a:latin typeface="Century Gothic"/>
              <a:cs typeface="Century Gothic"/>
            </a:endParaRPr>
          </a:p>
          <a:p>
            <a:pPr>
              <a:lnSpc>
                <a:spcPct val="100000"/>
              </a:lnSpc>
            </a:pPr>
            <a:r>
              <a:rPr lang="en-US" sz="2400" b="1" dirty="0" smtClean="0">
                <a:solidFill>
                  <a:srgbClr val="000000"/>
                </a:solidFill>
                <a:latin typeface="Century Gothic"/>
                <a:cs typeface="Century Gothic"/>
              </a:rPr>
              <a:t>How do you feel when a book has a bad ending?</a:t>
            </a:r>
            <a:endParaRPr lang="en-US" sz="2000" b="1" dirty="0" smtClean="0">
              <a:solidFill>
                <a:srgbClr val="000000"/>
              </a:solidFill>
              <a:latin typeface="Century Gothic"/>
              <a:cs typeface="Century Gothic"/>
            </a:endParaRPr>
          </a:p>
          <a:p>
            <a:pPr algn="l"/>
            <a:endParaRPr lang="en-US" sz="2400" b="1" dirty="0">
              <a:solidFill>
                <a:srgbClr val="9D1E23"/>
              </a:solidFill>
              <a:latin typeface="Century Gothic"/>
              <a:cs typeface="Century Gothic"/>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Unit 1: Becoming Chemists/Thinking Like a Doc—Scientific Method</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b="1" dirty="0"/>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create a well-formulated introduction and conclusion?</a:t>
            </a:r>
          </a:p>
        </p:txBody>
      </p:sp>
      <p:cxnSp>
        <p:nvCxnSpPr>
          <p:cNvPr id="7" name="Straight Connector 6"/>
          <p:cNvCxnSpPr/>
          <p:nvPr/>
        </p:nvCxnSpPr>
        <p:spPr>
          <a:xfrm>
            <a:off x="-49799" y="1585015"/>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76200" y="1754577"/>
            <a:ext cx="1828800" cy="5083885"/>
            <a:chOff x="76200" y="293448"/>
            <a:chExt cx="1828800" cy="4969413"/>
          </a:xfrm>
        </p:grpSpPr>
        <p:sp>
          <p:nvSpPr>
            <p:cNvPr id="29" name="Rounded Rectangle 28"/>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33" name="TextBox 32"/>
            <p:cNvSpPr txBox="1"/>
            <p:nvPr/>
          </p:nvSpPr>
          <p:spPr>
            <a:xfrm>
              <a:off x="299401" y="1598950"/>
              <a:ext cx="1453199" cy="369332"/>
            </a:xfrm>
            <a:prstGeom prst="rect">
              <a:avLst/>
            </a:prstGeom>
            <a:solidFill>
              <a:schemeClr val="bg2">
                <a:lumMod val="50000"/>
                <a:lumOff val="50000"/>
              </a:schemeClr>
            </a:solidFill>
          </p:spPr>
          <p:txBody>
            <a:bodyPr wrap="square" rtlCol="0">
              <a:spAutoFit/>
            </a:bodyPr>
            <a:lstStyle/>
            <a:p>
              <a:r>
                <a:rPr lang="en-US" dirty="0" smtClean="0"/>
                <a:t>Introduction</a:t>
              </a:r>
              <a:endParaRPr lang="en-US" dirty="0"/>
            </a:p>
          </p:txBody>
        </p:sp>
        <p:sp>
          <p:nvSpPr>
            <p:cNvPr id="34" name="TextBox 33"/>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5" name="TextBox 34"/>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6" name="TextBox 35"/>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37" name="TextBox 36"/>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1" name="TextBox 30"/>
          <p:cNvSpPr txBox="1"/>
          <p:nvPr/>
        </p:nvSpPr>
        <p:spPr>
          <a:xfrm>
            <a:off x="314600" y="2608079"/>
            <a:ext cx="1453199" cy="377840"/>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pic>
        <p:nvPicPr>
          <p:cNvPr id="6" name="Picture 5"/>
          <p:cNvPicPr>
            <a:picLocks noChangeAspect="1"/>
          </p:cNvPicPr>
          <p:nvPr/>
        </p:nvPicPr>
        <p:blipFill>
          <a:blip r:embed="rId2"/>
          <a:stretch>
            <a:fillRect/>
          </a:stretch>
        </p:blipFill>
        <p:spPr>
          <a:xfrm>
            <a:off x="6032500" y="2715456"/>
            <a:ext cx="2921000" cy="2781300"/>
          </a:xfrm>
          <a:prstGeom prst="rect">
            <a:avLst/>
          </a:prstGeom>
        </p:spPr>
      </p:pic>
    </p:spTree>
    <p:extLst>
      <p:ext uri="{BB962C8B-B14F-4D97-AF65-F5344CB8AC3E}">
        <p14:creationId xmlns:p14="http://schemas.microsoft.com/office/powerpoint/2010/main" val="35282887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4791137" y="2845608"/>
            <a:ext cx="4384281" cy="3666985"/>
          </a:xfrm>
        </p:spPr>
        <p:txBody>
          <a:bodyPr>
            <a:normAutofit/>
          </a:bodyPr>
          <a:lstStyle/>
          <a:p>
            <a:pPr>
              <a:lnSpc>
                <a:spcPct val="100000"/>
              </a:lnSpc>
            </a:pPr>
            <a:r>
              <a:rPr lang="en-US" sz="3500" dirty="0" smtClean="0">
                <a:solidFill>
                  <a:srgbClr val="475BCD"/>
                </a:solidFill>
                <a:latin typeface="Stencil"/>
                <a:cs typeface="Stencil"/>
              </a:rPr>
              <a:t>Announcements:</a:t>
            </a:r>
          </a:p>
          <a:p>
            <a:pPr>
              <a:lnSpc>
                <a:spcPct val="100000"/>
              </a:lnSpc>
            </a:pPr>
            <a:endParaRPr lang="en-US" sz="2400" b="1" dirty="0" smtClean="0">
              <a:solidFill>
                <a:srgbClr val="000000"/>
              </a:solidFill>
              <a:latin typeface="Century Gothic"/>
              <a:cs typeface="Century Gothic"/>
            </a:endParaRPr>
          </a:p>
          <a:p>
            <a:pPr>
              <a:lnSpc>
                <a:spcPct val="100000"/>
              </a:lnSpc>
            </a:pPr>
            <a:r>
              <a:rPr lang="en-US" sz="2400" b="1" dirty="0" smtClean="0">
                <a:solidFill>
                  <a:srgbClr val="000000"/>
                </a:solidFill>
                <a:latin typeface="Century Gothic"/>
                <a:cs typeface="Century Gothic"/>
              </a:rPr>
              <a:t>You will need to purchase a lab notebook.</a:t>
            </a:r>
          </a:p>
          <a:p>
            <a:pPr>
              <a:lnSpc>
                <a:spcPct val="100000"/>
              </a:lnSpc>
            </a:pPr>
            <a:r>
              <a:rPr lang="en-US" sz="2400" b="1" dirty="0" smtClean="0">
                <a:solidFill>
                  <a:srgbClr val="000000"/>
                </a:solidFill>
                <a:latin typeface="Century Gothic"/>
                <a:cs typeface="Century Gothic"/>
              </a:rPr>
              <a:t>Normal price: $15. Discount price: $7</a:t>
            </a:r>
          </a:p>
          <a:p>
            <a:pPr algn="l"/>
            <a:endParaRPr lang="en-US" sz="2400" b="1" dirty="0">
              <a:solidFill>
                <a:srgbClr val="9D1E23"/>
              </a:solidFill>
              <a:latin typeface="Century Gothic"/>
              <a:cs typeface="Century Gothic"/>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Unit 1: Becoming Chemists/Thinking Like a Doc—Scientific Method</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b="1" dirty="0"/>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create a well-formulated introduction and conclusion?</a:t>
            </a:r>
          </a:p>
        </p:txBody>
      </p:sp>
      <p:cxnSp>
        <p:nvCxnSpPr>
          <p:cNvPr id="7" name="Straight Connector 6"/>
          <p:cNvCxnSpPr/>
          <p:nvPr/>
        </p:nvCxnSpPr>
        <p:spPr>
          <a:xfrm>
            <a:off x="-49799" y="1585015"/>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76200" y="1754577"/>
            <a:ext cx="1828800" cy="5083885"/>
            <a:chOff x="76200" y="293448"/>
            <a:chExt cx="1828800" cy="4969413"/>
          </a:xfrm>
        </p:grpSpPr>
        <p:sp>
          <p:nvSpPr>
            <p:cNvPr id="29" name="Rounded Rectangle 28"/>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33" name="TextBox 32"/>
            <p:cNvSpPr txBox="1"/>
            <p:nvPr/>
          </p:nvSpPr>
          <p:spPr>
            <a:xfrm>
              <a:off x="299401" y="1598950"/>
              <a:ext cx="1453199" cy="369332"/>
            </a:xfrm>
            <a:prstGeom prst="rect">
              <a:avLst/>
            </a:prstGeom>
            <a:solidFill>
              <a:schemeClr val="bg2">
                <a:lumMod val="50000"/>
                <a:lumOff val="50000"/>
              </a:schemeClr>
            </a:solidFill>
          </p:spPr>
          <p:txBody>
            <a:bodyPr wrap="square" rtlCol="0">
              <a:spAutoFit/>
            </a:bodyPr>
            <a:lstStyle/>
            <a:p>
              <a:r>
                <a:rPr lang="en-US" dirty="0" smtClean="0"/>
                <a:t>Introduction</a:t>
              </a:r>
              <a:endParaRPr lang="en-US" dirty="0"/>
            </a:p>
          </p:txBody>
        </p:sp>
        <p:sp>
          <p:nvSpPr>
            <p:cNvPr id="34" name="TextBox 33"/>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5" name="TextBox 34"/>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6" name="TextBox 35"/>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37" name="TextBox 36"/>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1" name="TextBox 30"/>
          <p:cNvSpPr txBox="1"/>
          <p:nvPr/>
        </p:nvSpPr>
        <p:spPr>
          <a:xfrm>
            <a:off x="314600" y="2608079"/>
            <a:ext cx="1453199" cy="377840"/>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pic>
        <p:nvPicPr>
          <p:cNvPr id="3" name="Picture 2"/>
          <p:cNvPicPr>
            <a:picLocks noChangeAspect="1"/>
          </p:cNvPicPr>
          <p:nvPr/>
        </p:nvPicPr>
        <p:blipFill>
          <a:blip r:embed="rId2"/>
          <a:stretch>
            <a:fillRect/>
          </a:stretch>
        </p:blipFill>
        <p:spPr>
          <a:xfrm>
            <a:off x="2032000" y="2513462"/>
            <a:ext cx="2727718" cy="3552853"/>
          </a:xfrm>
          <a:prstGeom prst="rect">
            <a:avLst/>
          </a:prstGeom>
        </p:spPr>
      </p:pic>
    </p:spTree>
    <p:extLst>
      <p:ext uri="{BB962C8B-B14F-4D97-AF65-F5344CB8AC3E}">
        <p14:creationId xmlns:p14="http://schemas.microsoft.com/office/powerpoint/2010/main" val="40570996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85000" lnSpcReduction="10000"/>
          </a:bodyPr>
          <a:lstStyle/>
          <a:p>
            <a:r>
              <a:rPr lang="en-US" sz="3200" b="1" u="sng" dirty="0">
                <a:solidFill>
                  <a:srgbClr val="000000"/>
                </a:solidFill>
              </a:rPr>
              <a:t>How to write a well-formulated introduction and conclusion?</a:t>
            </a:r>
            <a:endParaRPr lang="en-US" sz="3200" dirty="0">
              <a:solidFill>
                <a:srgbClr val="000000"/>
              </a:solidFill>
            </a:endParaRPr>
          </a:p>
          <a:p>
            <a:r>
              <a:rPr lang="en-US" sz="3200" dirty="0">
                <a:solidFill>
                  <a:srgbClr val="000000"/>
                </a:solidFill>
              </a:rPr>
              <a:t> </a:t>
            </a:r>
          </a:p>
          <a:p>
            <a:pPr algn="l"/>
            <a:r>
              <a:rPr lang="en-US" sz="3200" b="1" u="sng" dirty="0">
                <a:solidFill>
                  <a:srgbClr val="000000"/>
                </a:solidFill>
              </a:rPr>
              <a:t>An introduction must contain the following:</a:t>
            </a:r>
          </a:p>
          <a:p>
            <a:pPr marL="457200" lvl="0" indent="-457200" algn="l">
              <a:buFont typeface="Wingdings" charset="2"/>
              <a:buChar char="q"/>
            </a:pPr>
            <a:r>
              <a:rPr lang="en-US" sz="3200" dirty="0">
                <a:solidFill>
                  <a:srgbClr val="000000"/>
                </a:solidFill>
              </a:rPr>
              <a:t>state the goals and objectives of the laboratory </a:t>
            </a:r>
          </a:p>
          <a:p>
            <a:pPr marL="457200" lvl="0" indent="-457200" algn="l">
              <a:buFont typeface="Wingdings" charset="2"/>
              <a:buChar char="q"/>
            </a:pPr>
            <a:r>
              <a:rPr lang="en-US" sz="3200" dirty="0">
                <a:solidFill>
                  <a:srgbClr val="000000"/>
                </a:solidFill>
              </a:rPr>
              <a:t>describe what data will be collected </a:t>
            </a:r>
          </a:p>
          <a:p>
            <a:pPr marL="457200" lvl="0" indent="-457200" algn="l">
              <a:buFont typeface="Wingdings" charset="2"/>
              <a:buChar char="q"/>
            </a:pPr>
            <a:r>
              <a:rPr lang="en-US" sz="3200" dirty="0">
                <a:solidFill>
                  <a:srgbClr val="000000"/>
                </a:solidFill>
              </a:rPr>
              <a:t>describe how that data will be used to arrive at conclusions at the completion of the laboratory.</a:t>
            </a: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Unit 1: Becoming Chemists/Thinking Like a Doc—Scientific Method</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a:t>
            </a:r>
            <a:r>
              <a:rPr lang="en-US" sz="3000" b="1" dirty="0" smtClean="0">
                <a:solidFill>
                  <a:srgbClr val="000000"/>
                </a:solidFill>
              </a:rPr>
              <a:t>to create a well-formulated introduction and conclusion?</a:t>
            </a:r>
            <a:endParaRPr lang="en-US" sz="3000" b="1" dirty="0">
              <a:solidFill>
                <a:srgbClr val="000000"/>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1873800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77500" lnSpcReduction="20000"/>
          </a:bodyPr>
          <a:lstStyle/>
          <a:p>
            <a:r>
              <a:rPr lang="en-US" sz="3200" b="1" u="sng" dirty="0">
                <a:solidFill>
                  <a:srgbClr val="000000"/>
                </a:solidFill>
              </a:rPr>
              <a:t>How to write a well-formulated introduction and conclusion?</a:t>
            </a:r>
            <a:endParaRPr lang="en-US" sz="3200" dirty="0">
              <a:solidFill>
                <a:srgbClr val="000000"/>
              </a:solidFill>
            </a:endParaRPr>
          </a:p>
          <a:p>
            <a:pPr algn="l"/>
            <a:r>
              <a:rPr lang="en-US" dirty="0">
                <a:solidFill>
                  <a:srgbClr val="000000"/>
                </a:solidFill>
              </a:rPr>
              <a:t>A conclusion must contain the following:</a:t>
            </a:r>
          </a:p>
          <a:p>
            <a:pPr marL="1257300" lvl="2" indent="-342900" algn="l">
              <a:buFont typeface="Wingdings" charset="2"/>
              <a:buChar char="q"/>
            </a:pPr>
            <a:r>
              <a:rPr lang="en-US" dirty="0">
                <a:solidFill>
                  <a:srgbClr val="000000"/>
                </a:solidFill>
              </a:rPr>
              <a:t>Restate the lab’s problem</a:t>
            </a:r>
          </a:p>
          <a:p>
            <a:pPr marL="1257300" lvl="2" indent="-342900" algn="l">
              <a:buFont typeface="Wingdings" charset="2"/>
              <a:buChar char="q"/>
            </a:pPr>
            <a:r>
              <a:rPr lang="en-US" dirty="0">
                <a:solidFill>
                  <a:srgbClr val="000000"/>
                </a:solidFill>
              </a:rPr>
              <a:t>Summarize your results—state any trends you saw and why</a:t>
            </a:r>
          </a:p>
          <a:p>
            <a:pPr marL="1257300" lvl="2" indent="-342900" algn="l">
              <a:buFont typeface="Wingdings" charset="2"/>
              <a:buChar char="q"/>
            </a:pPr>
            <a:r>
              <a:rPr lang="en-US" dirty="0">
                <a:solidFill>
                  <a:srgbClr val="000000"/>
                </a:solidFill>
              </a:rPr>
              <a:t>State if your hypothesis was correct, incorrect, or inconclusive.</a:t>
            </a:r>
          </a:p>
          <a:p>
            <a:pPr marL="1257300" lvl="2" indent="-342900" algn="l">
              <a:buFont typeface="Wingdings" charset="2"/>
              <a:buChar char="q"/>
            </a:pPr>
            <a:r>
              <a:rPr lang="en-US" dirty="0">
                <a:solidFill>
                  <a:srgbClr val="000000"/>
                </a:solidFill>
              </a:rPr>
              <a:t>Sources of error</a:t>
            </a:r>
          </a:p>
          <a:p>
            <a:pPr marL="1257300" lvl="2" indent="-342900" algn="l">
              <a:buFont typeface="Wingdings" charset="2"/>
              <a:buChar char="q"/>
            </a:pPr>
            <a:r>
              <a:rPr lang="en-US" dirty="0">
                <a:solidFill>
                  <a:srgbClr val="000000"/>
                </a:solidFill>
              </a:rPr>
              <a:t>Suggestions to improve experiment</a:t>
            </a:r>
          </a:p>
          <a:p>
            <a:pPr marL="1257300" lvl="2" indent="-342900" algn="l">
              <a:buFont typeface="Wingdings" charset="2"/>
              <a:buChar char="q"/>
            </a:pPr>
            <a:r>
              <a:rPr lang="en-US" dirty="0">
                <a:solidFill>
                  <a:srgbClr val="000000"/>
                </a:solidFill>
              </a:rPr>
              <a:t>Explain how information gained in lab can be applied to real-life situations and how does it relate to major scientific principles, </a:t>
            </a:r>
            <a:r>
              <a:rPr lang="en-US" dirty="0" err="1">
                <a:solidFill>
                  <a:srgbClr val="000000"/>
                </a:solidFill>
              </a:rPr>
              <a:t>classnotes</a:t>
            </a:r>
            <a:r>
              <a:rPr lang="en-US" dirty="0">
                <a:solidFill>
                  <a:srgbClr val="000000"/>
                </a:solidFill>
              </a:rPr>
              <a:t>, or text </a:t>
            </a:r>
          </a:p>
          <a:p>
            <a:pPr marL="1257300" lvl="2" indent="-342900" algn="l">
              <a:buFont typeface="Wingdings" charset="2"/>
              <a:buChar char="q"/>
            </a:pPr>
            <a:r>
              <a:rPr lang="en-US" dirty="0">
                <a:solidFill>
                  <a:srgbClr val="000000"/>
                </a:solidFill>
              </a:rPr>
              <a:t>State at least one question that you have remaining from the experiment</a:t>
            </a:r>
          </a:p>
          <a:p>
            <a:pPr marL="571500" lvl="0" indent="-571500">
              <a:lnSpc>
                <a:spcPct val="120000"/>
              </a:lnSpc>
              <a:buFont typeface="Wingdings" charset="2"/>
              <a:buChar char="q"/>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Unit 1: Becoming Chemists/Thinking Like a Doc—Scientific Method</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a:t>
            </a:r>
            <a:r>
              <a:rPr lang="en-US" sz="3000" b="1" dirty="0" smtClean="0">
                <a:solidFill>
                  <a:srgbClr val="000000"/>
                </a:solidFill>
              </a:rPr>
              <a:t>to create a well-formulated introduction and conclusion?</a:t>
            </a:r>
            <a:endParaRPr lang="en-US" sz="3000" b="1" dirty="0">
              <a:solidFill>
                <a:srgbClr val="000000"/>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12523334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77500" lnSpcReduction="20000"/>
          </a:bodyPr>
          <a:lstStyle/>
          <a:p>
            <a:r>
              <a:rPr lang="en-US" b="1" dirty="0">
                <a:solidFill>
                  <a:srgbClr val="000000"/>
                </a:solidFill>
              </a:rPr>
              <a:t>EXAMPLE: (label each sentence with the component that it follows)</a:t>
            </a:r>
            <a:endParaRPr lang="en-US" dirty="0">
              <a:solidFill>
                <a:srgbClr val="000000"/>
              </a:solidFill>
            </a:endParaRPr>
          </a:p>
          <a:p>
            <a:r>
              <a:rPr lang="en-US" b="1" u="sng" dirty="0" smtClean="0">
                <a:solidFill>
                  <a:srgbClr val="000000"/>
                </a:solidFill>
              </a:rPr>
              <a:t>INTRODUCTION:</a:t>
            </a:r>
            <a:r>
              <a:rPr lang="en-US" b="1" dirty="0">
                <a:solidFill>
                  <a:srgbClr val="000000"/>
                </a:solidFill>
              </a:rPr>
              <a:t> </a:t>
            </a:r>
            <a:endParaRPr lang="en-US" dirty="0">
              <a:solidFill>
                <a:srgbClr val="000000"/>
              </a:solidFill>
            </a:endParaRPr>
          </a:p>
          <a:p>
            <a:r>
              <a:rPr lang="en-US" dirty="0">
                <a:solidFill>
                  <a:srgbClr val="000000"/>
                </a:solidFill>
              </a:rPr>
              <a:t>In this experiment, we are looking to test the effect of surface area on the rate of dissolving. In order to do this, we will test the effect of three different surface areas of an </a:t>
            </a:r>
            <a:r>
              <a:rPr lang="en-US" dirty="0" err="1">
                <a:solidFill>
                  <a:srgbClr val="000000"/>
                </a:solidFill>
              </a:rPr>
              <a:t>Alka</a:t>
            </a:r>
            <a:r>
              <a:rPr lang="en-US" dirty="0">
                <a:solidFill>
                  <a:srgbClr val="000000"/>
                </a:solidFill>
              </a:rPr>
              <a:t> Seltzer Table (whole tablet, chunks, crushed) on the rate at which an </a:t>
            </a:r>
            <a:r>
              <a:rPr lang="en-US" dirty="0" err="1">
                <a:solidFill>
                  <a:srgbClr val="000000"/>
                </a:solidFill>
              </a:rPr>
              <a:t>Alka</a:t>
            </a:r>
            <a:r>
              <a:rPr lang="en-US" dirty="0">
                <a:solidFill>
                  <a:srgbClr val="000000"/>
                </a:solidFill>
              </a:rPr>
              <a:t> Seltzer dissolves. We will take data of the time it takes for a whole table, ¼ chunks and completely crushed </a:t>
            </a:r>
            <a:r>
              <a:rPr lang="en-US" dirty="0" err="1">
                <a:solidFill>
                  <a:srgbClr val="000000"/>
                </a:solidFill>
              </a:rPr>
              <a:t>Alka</a:t>
            </a:r>
            <a:r>
              <a:rPr lang="en-US" dirty="0">
                <a:solidFill>
                  <a:srgbClr val="000000"/>
                </a:solidFill>
              </a:rPr>
              <a:t> Seltzer to completely dissolve. If it takes longer to dissolve as you use smaller pieces, that means the surface area has a negative effect. If it takes shorter to dissolve as you use smaller pieces, that means the surface area has a positive effect.</a:t>
            </a:r>
          </a:p>
          <a:p>
            <a:pPr marL="571500" lvl="0" indent="-571500">
              <a:lnSpc>
                <a:spcPct val="120000"/>
              </a:lnSpc>
              <a:buFont typeface="Wingdings" charset="2"/>
              <a:buChar char="q"/>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Unit 1: Becoming Chemists/Thinking Like a Doc—Scientific Method</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a:t>
            </a:r>
            <a:r>
              <a:rPr lang="en-US" sz="3000" b="1" dirty="0" smtClean="0">
                <a:solidFill>
                  <a:srgbClr val="000000"/>
                </a:solidFill>
              </a:rPr>
              <a:t>to create a well-formulated introduction and conclusion?</a:t>
            </a:r>
            <a:endParaRPr lang="en-US" sz="3000" b="1" dirty="0">
              <a:solidFill>
                <a:srgbClr val="000000"/>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1485436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85000" lnSpcReduction="20000"/>
          </a:bodyPr>
          <a:lstStyle/>
          <a:p>
            <a:r>
              <a:rPr lang="en-US" b="1" dirty="0">
                <a:solidFill>
                  <a:srgbClr val="000000"/>
                </a:solidFill>
              </a:rPr>
              <a:t>EXAMPLE: (label each sentence with the component that it follows)</a:t>
            </a:r>
            <a:endParaRPr lang="en-US" dirty="0">
              <a:solidFill>
                <a:srgbClr val="000000"/>
              </a:solidFill>
            </a:endParaRPr>
          </a:p>
          <a:p>
            <a:r>
              <a:rPr lang="en-US" b="1" u="sng" dirty="0">
                <a:solidFill>
                  <a:srgbClr val="000000"/>
                </a:solidFill>
              </a:rPr>
              <a:t>DISCUSSION AND CONCLUSION:</a:t>
            </a:r>
            <a:endParaRPr lang="en-US" dirty="0">
              <a:solidFill>
                <a:srgbClr val="000000"/>
              </a:solidFill>
            </a:endParaRPr>
          </a:p>
          <a:p>
            <a:r>
              <a:rPr lang="en-US" dirty="0">
                <a:solidFill>
                  <a:srgbClr val="000000"/>
                </a:solidFill>
              </a:rPr>
              <a:t>	In my hypothesis, I stated if I increase the surface area of the </a:t>
            </a:r>
            <a:r>
              <a:rPr lang="en-US" dirty="0" err="1">
                <a:solidFill>
                  <a:srgbClr val="000000"/>
                </a:solidFill>
              </a:rPr>
              <a:t>Alka</a:t>
            </a:r>
            <a:r>
              <a:rPr lang="en-US" dirty="0">
                <a:solidFill>
                  <a:srgbClr val="000000"/>
                </a:solidFill>
              </a:rPr>
              <a:t> Seltzer, then the rate at which the tables dissolve increases because the </a:t>
            </a:r>
            <a:r>
              <a:rPr lang="en-US" dirty="0" err="1">
                <a:solidFill>
                  <a:srgbClr val="000000"/>
                </a:solidFill>
              </a:rPr>
              <a:t>Alka</a:t>
            </a:r>
            <a:r>
              <a:rPr lang="en-US" dirty="0">
                <a:solidFill>
                  <a:srgbClr val="000000"/>
                </a:solidFill>
              </a:rPr>
              <a:t> Seltzer has more contact points with water. In this experiment, my hypothesis was proved to be correct. This is evident through my data. For example, the mean rate of the whole tablet took 20 seconds slower than the mean rate of the chunked tablet.  In addition, there is a 36 second difference between the whole tablet and crushed tablet.</a:t>
            </a:r>
          </a:p>
          <a:p>
            <a:pPr marL="571500" lvl="0" indent="-571500">
              <a:lnSpc>
                <a:spcPct val="120000"/>
              </a:lnSpc>
              <a:buFont typeface="Wingdings" charset="2"/>
              <a:buChar char="q"/>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Unit 1: Becoming Chemists/Thinking Like a Doc—Scientific Method</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6000" b="1" dirty="0" smtClean="0"/>
              <a:t>1.7</a:t>
            </a:r>
            <a:endParaRPr lang="en-US" sz="6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a:t>
            </a:r>
            <a:r>
              <a:rPr lang="en-US" sz="3000" b="1" dirty="0" smtClean="0">
                <a:solidFill>
                  <a:srgbClr val="000000"/>
                </a:solidFill>
              </a:rPr>
              <a:t>to create a well-formulated introduction and conclusion?</a:t>
            </a:r>
            <a:endParaRPr lang="en-US" sz="3000" b="1" dirty="0">
              <a:solidFill>
                <a:srgbClr val="000000"/>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0822050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5128</TotalTime>
  <Words>906</Words>
  <Application>Microsoft Macintosh PowerPoint</Application>
  <PresentationFormat>On-screen Show (4:3)</PresentationFormat>
  <Paragraphs>200</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Twilight</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NYCDOE Schools</dc:creator>
  <cp:lastModifiedBy>Princess Francois</cp:lastModifiedBy>
  <cp:revision>203</cp:revision>
  <dcterms:created xsi:type="dcterms:W3CDTF">2012-11-19T19:26:54Z</dcterms:created>
  <dcterms:modified xsi:type="dcterms:W3CDTF">2013-10-03T01:46:56Z</dcterms:modified>
</cp:coreProperties>
</file>